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x="18288000" cy="10287000"/>
  <p:notesSz cx="6858000" cy="9144000"/>
  <p:embeddedFontLst>
    <p:embeddedFont>
      <p:font typeface="Arial" panose="020B0604020202020204" pitchFamily="34" charset="0"/>
      <p:regular r:id="rId25"/>
    </p:embeddedFont>
    <p:embeddedFont>
      <p:font typeface="Arial Bold" panose="020B0704020202020204" pitchFamily="34" charset="0"/>
      <p:regular r:id="rId26"/>
      <p:bold r:id="rId27"/>
    </p:embeddedFont>
    <p:embeddedFont>
      <p:font typeface="Arial Italics" panose="020B0604020202020204" charset="0"/>
      <p:regular r:id="rId28"/>
    </p:embeddedFont>
    <p:embeddedFont>
      <p:font typeface="Arimo" panose="020B0604020202020204" charset="0"/>
      <p:regular r:id="rId29"/>
    </p:embeddedFont>
    <p:embeddedFont>
      <p:font typeface="Arimo Bold" panose="020B0604020202020204" charset="0"/>
      <p:regular r:id="rId30"/>
    </p:embeddedFon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049D"/>
    <a:srgbClr val="FF8D1C"/>
    <a:srgbClr val="170038"/>
    <a:srgbClr val="DE219E"/>
    <a:srgbClr val="FF6032"/>
    <a:srgbClr val="3714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29684C-3CB9-4FC5-8D43-D56383CC2AF2}" v="3" dt="2023-06-14T04:31:20.4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7" d="100"/>
          <a:sy n="57" d="100"/>
        </p:scale>
        <p:origin x="21" y="5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10.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DB85C5-8A0B-48A3-8792-9511294BA29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B3F8D97D-DD8C-4D27-9C9A-13F1AB5645A5}">
      <dgm:prSet phldrT="[Text]"/>
      <dgm:spPr>
        <a:solidFill>
          <a:srgbClr val="FF6032"/>
        </a:solidFill>
      </dgm:spPr>
      <dgm:t>
        <a:bodyPr/>
        <a:lstStyle/>
        <a:p>
          <a:r>
            <a:rPr lang="en-US" dirty="0">
              <a:solidFill>
                <a:srgbClr val="000000"/>
              </a:solidFill>
              <a:latin typeface="Arial" panose="020B0604020202020204" pitchFamily="34" charset="0"/>
              <a:cs typeface="Arial" panose="020B0604020202020204" pitchFamily="34" charset="0"/>
            </a:rPr>
            <a:t>Available midwifery staffing </a:t>
          </a:r>
          <a:endParaRPr lang="en-GB" dirty="0">
            <a:latin typeface="Arial" panose="020B0604020202020204" pitchFamily="34" charset="0"/>
            <a:cs typeface="Arial" panose="020B0604020202020204" pitchFamily="34" charset="0"/>
          </a:endParaRPr>
        </a:p>
      </dgm:t>
    </dgm:pt>
    <dgm:pt modelId="{3D60FEA2-7BC9-4CF1-8158-F349C988CA8B}" type="parTrans" cxnId="{5012199F-7443-4197-A297-82B5B528EE28}">
      <dgm:prSet/>
      <dgm:spPr/>
      <dgm:t>
        <a:bodyPr/>
        <a:lstStyle/>
        <a:p>
          <a:endParaRPr lang="en-GB">
            <a:latin typeface="Arial" panose="020B0604020202020204" pitchFamily="34" charset="0"/>
            <a:cs typeface="Arial" panose="020B0604020202020204" pitchFamily="34" charset="0"/>
          </a:endParaRPr>
        </a:p>
      </dgm:t>
    </dgm:pt>
    <dgm:pt modelId="{882710D6-1D9A-4C27-91FB-C7A67944F44F}" type="sibTrans" cxnId="{5012199F-7443-4197-A297-82B5B528EE28}">
      <dgm:prSet/>
      <dgm:spPr/>
      <dgm:t>
        <a:bodyPr/>
        <a:lstStyle/>
        <a:p>
          <a:endParaRPr lang="en-GB">
            <a:latin typeface="Arial" panose="020B0604020202020204" pitchFamily="34" charset="0"/>
            <a:cs typeface="Arial" panose="020B0604020202020204" pitchFamily="34" charset="0"/>
          </a:endParaRPr>
        </a:p>
      </dgm:t>
    </dgm:pt>
    <dgm:pt modelId="{A1862F0C-1011-48A1-8504-55A35AF64FF6}">
      <dgm:prSet phldrT="[Text]"/>
      <dgm:spPr>
        <a:solidFill>
          <a:srgbClr val="DE219E"/>
        </a:solidFill>
      </dgm:spPr>
      <dgm:t>
        <a:bodyPr/>
        <a:lstStyle/>
        <a:p>
          <a:r>
            <a:rPr lang="en-US" u="none" dirty="0">
              <a:solidFill>
                <a:srgbClr val="000000"/>
              </a:solidFill>
              <a:latin typeface="Arial" panose="020B0604020202020204" pitchFamily="34" charset="0"/>
              <a:cs typeface="Arial" panose="020B0604020202020204" pitchFamily="34" charset="0"/>
            </a:rPr>
            <a:t>Skill mix of available</a:t>
          </a:r>
        </a:p>
        <a:p>
          <a:r>
            <a:rPr lang="en-US" u="none" dirty="0">
              <a:solidFill>
                <a:srgbClr val="000000"/>
              </a:solidFill>
              <a:latin typeface="Arial" panose="020B0604020202020204" pitchFamily="34" charset="0"/>
              <a:cs typeface="Arial" panose="020B0604020202020204" pitchFamily="34" charset="0"/>
            </a:rPr>
            <a:t>midwifery staffing </a:t>
          </a:r>
          <a:endParaRPr lang="en-GB" dirty="0">
            <a:latin typeface="Arial" panose="020B0604020202020204" pitchFamily="34" charset="0"/>
            <a:cs typeface="Arial" panose="020B0604020202020204" pitchFamily="34" charset="0"/>
          </a:endParaRPr>
        </a:p>
      </dgm:t>
    </dgm:pt>
    <dgm:pt modelId="{4DF203B2-8F9D-48C5-A433-786A1BCB3D0B}" type="parTrans" cxnId="{8D88ACF2-BC49-40AC-8EE1-BD460A0CE532}">
      <dgm:prSet/>
      <dgm:spPr/>
      <dgm:t>
        <a:bodyPr/>
        <a:lstStyle/>
        <a:p>
          <a:endParaRPr lang="en-GB">
            <a:latin typeface="Arial" panose="020B0604020202020204" pitchFamily="34" charset="0"/>
            <a:cs typeface="Arial" panose="020B0604020202020204" pitchFamily="34" charset="0"/>
          </a:endParaRPr>
        </a:p>
      </dgm:t>
    </dgm:pt>
    <dgm:pt modelId="{C1729E3E-355C-408A-9AE4-6A9280C4266C}" type="sibTrans" cxnId="{8D88ACF2-BC49-40AC-8EE1-BD460A0CE532}">
      <dgm:prSet/>
      <dgm:spPr/>
      <dgm:t>
        <a:bodyPr/>
        <a:lstStyle/>
        <a:p>
          <a:endParaRPr lang="en-GB">
            <a:latin typeface="Arial" panose="020B0604020202020204" pitchFamily="34" charset="0"/>
            <a:cs typeface="Arial" panose="020B0604020202020204" pitchFamily="34" charset="0"/>
          </a:endParaRPr>
        </a:p>
      </dgm:t>
    </dgm:pt>
    <dgm:pt modelId="{744CE8BB-9057-4CF8-AEA8-EB56A4A470E1}">
      <dgm:prSet phldrT="[Text]"/>
      <dgm:spPr>
        <a:solidFill>
          <a:srgbClr val="170038"/>
        </a:solidFill>
      </dgm:spPr>
      <dgm:t>
        <a:bodyPr/>
        <a:lstStyle/>
        <a:p>
          <a:pPr>
            <a:lnSpc>
              <a:spcPct val="100000"/>
            </a:lnSpc>
            <a:spcAft>
              <a:spcPts val="0"/>
            </a:spcAft>
          </a:pPr>
          <a:r>
            <a:rPr lang="en-US" dirty="0">
              <a:solidFill>
                <a:schemeClr val="bg1"/>
              </a:solidFill>
              <a:latin typeface="Arial" panose="020B0604020202020204" pitchFamily="34" charset="0"/>
              <a:cs typeface="Arial" panose="020B0604020202020204" pitchFamily="34" charset="0"/>
            </a:rPr>
            <a:t>Availability of ambulances and </a:t>
          </a:r>
        </a:p>
        <a:p>
          <a:pPr>
            <a:lnSpc>
              <a:spcPct val="100000"/>
            </a:lnSpc>
            <a:spcAft>
              <a:spcPts val="0"/>
            </a:spcAft>
          </a:pPr>
          <a:r>
            <a:rPr lang="en-US" dirty="0">
              <a:solidFill>
                <a:schemeClr val="bg1"/>
              </a:solidFill>
              <a:latin typeface="Arial" panose="020B0604020202020204" pitchFamily="34" charset="0"/>
              <a:cs typeface="Arial" panose="020B0604020202020204" pitchFamily="34" charset="0"/>
            </a:rPr>
            <a:t>paramedic staff, to provide emergency transfer</a:t>
          </a:r>
          <a:endParaRPr lang="en-GB" dirty="0">
            <a:solidFill>
              <a:schemeClr val="bg1"/>
            </a:solidFill>
            <a:latin typeface="Arial" panose="020B0604020202020204" pitchFamily="34" charset="0"/>
            <a:cs typeface="Arial" panose="020B0604020202020204" pitchFamily="34" charset="0"/>
          </a:endParaRPr>
        </a:p>
      </dgm:t>
    </dgm:pt>
    <dgm:pt modelId="{7C0CC022-DF9C-4D11-A0A9-A9F1020396D9}" type="parTrans" cxnId="{E9D91253-5DB4-4490-8175-A165024A738A}">
      <dgm:prSet/>
      <dgm:spPr/>
      <dgm:t>
        <a:bodyPr/>
        <a:lstStyle/>
        <a:p>
          <a:endParaRPr lang="en-GB">
            <a:latin typeface="Arial" panose="020B0604020202020204" pitchFamily="34" charset="0"/>
            <a:cs typeface="Arial" panose="020B0604020202020204" pitchFamily="34" charset="0"/>
          </a:endParaRPr>
        </a:p>
      </dgm:t>
    </dgm:pt>
    <dgm:pt modelId="{B1EE855F-4568-4D26-8A4A-57998626312C}" type="sibTrans" cxnId="{E9D91253-5DB4-4490-8175-A165024A738A}">
      <dgm:prSet/>
      <dgm:spPr/>
      <dgm:t>
        <a:bodyPr/>
        <a:lstStyle/>
        <a:p>
          <a:endParaRPr lang="en-GB">
            <a:latin typeface="Arial" panose="020B0604020202020204" pitchFamily="34" charset="0"/>
            <a:cs typeface="Arial" panose="020B0604020202020204" pitchFamily="34" charset="0"/>
          </a:endParaRPr>
        </a:p>
      </dgm:t>
    </dgm:pt>
    <dgm:pt modelId="{EC784A6B-C05D-4580-A4BB-88780528ABF3}">
      <dgm:prSet phldrT="[Text]"/>
      <dgm:spPr>
        <a:solidFill>
          <a:srgbClr val="AD049D"/>
        </a:solidFill>
      </dgm:spPr>
      <dgm:t>
        <a:bodyPr/>
        <a:lstStyle/>
        <a:p>
          <a:r>
            <a:rPr lang="en-US" dirty="0">
              <a:solidFill>
                <a:srgbClr val="000000"/>
              </a:solidFill>
              <a:latin typeface="Arial" panose="020B0604020202020204" pitchFamily="34" charset="0"/>
              <a:cs typeface="Arial" panose="020B0604020202020204" pitchFamily="34" charset="0"/>
            </a:rPr>
            <a:t>Bed occupancy in the maternity unit(s)</a:t>
          </a:r>
          <a:endParaRPr lang="en-GB" dirty="0">
            <a:latin typeface="Arial" panose="020B0604020202020204" pitchFamily="34" charset="0"/>
            <a:cs typeface="Arial" panose="020B0604020202020204" pitchFamily="34" charset="0"/>
          </a:endParaRPr>
        </a:p>
      </dgm:t>
    </dgm:pt>
    <dgm:pt modelId="{847215FC-BB8A-4655-835D-AF9D16F5C083}" type="parTrans" cxnId="{417D39EF-49DE-42EE-BD3A-A8568F199B6D}">
      <dgm:prSet/>
      <dgm:spPr/>
      <dgm:t>
        <a:bodyPr/>
        <a:lstStyle/>
        <a:p>
          <a:endParaRPr lang="en-GB">
            <a:latin typeface="Arial" panose="020B0604020202020204" pitchFamily="34" charset="0"/>
            <a:cs typeface="Arial" panose="020B0604020202020204" pitchFamily="34" charset="0"/>
          </a:endParaRPr>
        </a:p>
      </dgm:t>
    </dgm:pt>
    <dgm:pt modelId="{43DBFFDB-BF3E-4705-A4BB-26EFE8A90562}" type="sibTrans" cxnId="{417D39EF-49DE-42EE-BD3A-A8568F199B6D}">
      <dgm:prSet/>
      <dgm:spPr/>
      <dgm:t>
        <a:bodyPr/>
        <a:lstStyle/>
        <a:p>
          <a:endParaRPr lang="en-GB">
            <a:latin typeface="Arial" panose="020B0604020202020204" pitchFamily="34" charset="0"/>
            <a:cs typeface="Arial" panose="020B0604020202020204" pitchFamily="34" charset="0"/>
          </a:endParaRPr>
        </a:p>
      </dgm:t>
    </dgm:pt>
    <dgm:pt modelId="{439ADDCB-11C8-4785-8B22-ED9D3D86F230}">
      <dgm:prSet phldrT="[Text]"/>
      <dgm:spPr>
        <a:solidFill>
          <a:srgbClr val="371488"/>
        </a:solidFill>
      </dgm:spPr>
      <dgm:t>
        <a:bodyPr/>
        <a:lstStyle/>
        <a:p>
          <a:r>
            <a:rPr lang="en-US" dirty="0">
              <a:solidFill>
                <a:schemeClr val="bg1"/>
              </a:solidFill>
              <a:latin typeface="Arial" panose="020B0604020202020204" pitchFamily="34" charset="0"/>
              <a:cs typeface="Arial" panose="020B0604020202020204" pitchFamily="34" charset="0"/>
            </a:rPr>
            <a:t>Community workload</a:t>
          </a:r>
          <a:endParaRPr lang="en-GB" dirty="0">
            <a:solidFill>
              <a:schemeClr val="bg1"/>
            </a:solidFill>
            <a:latin typeface="Arial" panose="020B0604020202020204" pitchFamily="34" charset="0"/>
            <a:cs typeface="Arial" panose="020B0604020202020204" pitchFamily="34" charset="0"/>
          </a:endParaRPr>
        </a:p>
      </dgm:t>
    </dgm:pt>
    <dgm:pt modelId="{38B992EB-C4C7-4F1E-8FF5-5B3D787A6C40}" type="parTrans" cxnId="{1CE1D22A-F639-4B85-840D-04F4520A8D66}">
      <dgm:prSet/>
      <dgm:spPr/>
      <dgm:t>
        <a:bodyPr/>
        <a:lstStyle/>
        <a:p>
          <a:endParaRPr lang="en-GB">
            <a:latin typeface="Arial" panose="020B0604020202020204" pitchFamily="34" charset="0"/>
            <a:cs typeface="Arial" panose="020B0604020202020204" pitchFamily="34" charset="0"/>
          </a:endParaRPr>
        </a:p>
      </dgm:t>
    </dgm:pt>
    <dgm:pt modelId="{51C37D67-7508-4CBB-B388-FFF48E0511FB}" type="sibTrans" cxnId="{1CE1D22A-F639-4B85-840D-04F4520A8D66}">
      <dgm:prSet/>
      <dgm:spPr/>
      <dgm:t>
        <a:bodyPr/>
        <a:lstStyle/>
        <a:p>
          <a:endParaRPr lang="en-GB">
            <a:latin typeface="Arial" panose="020B0604020202020204" pitchFamily="34" charset="0"/>
            <a:cs typeface="Arial" panose="020B0604020202020204" pitchFamily="34" charset="0"/>
          </a:endParaRPr>
        </a:p>
      </dgm:t>
    </dgm:pt>
    <dgm:pt modelId="{FD297C11-BCB8-494F-B5C8-CD6EF92028D9}">
      <dgm:prSet/>
      <dgm:spPr>
        <a:solidFill>
          <a:srgbClr val="FF8D1C"/>
        </a:solidFill>
      </dgm:spPr>
      <dgm:t>
        <a:bodyPr/>
        <a:lstStyle/>
        <a:p>
          <a:r>
            <a:rPr lang="en-US" dirty="0">
              <a:solidFill>
                <a:srgbClr val="000000"/>
              </a:solidFill>
              <a:latin typeface="Arial" panose="020B0604020202020204" pitchFamily="34" charset="0"/>
              <a:cs typeface="Arial" panose="020B0604020202020204" pitchFamily="34" charset="0"/>
            </a:rPr>
            <a:t>Sickness rate among midwifery staff (midwives, maternity support workers and senior student midwives)</a:t>
          </a:r>
        </a:p>
      </dgm:t>
    </dgm:pt>
    <dgm:pt modelId="{78B053C9-F661-4B85-8443-73DE66643FD8}" type="parTrans" cxnId="{4276D037-A976-40B6-8B67-ECE4AD093672}">
      <dgm:prSet/>
      <dgm:spPr/>
      <dgm:t>
        <a:bodyPr/>
        <a:lstStyle/>
        <a:p>
          <a:endParaRPr lang="en-GB">
            <a:latin typeface="Arial" panose="020B0604020202020204" pitchFamily="34" charset="0"/>
            <a:cs typeface="Arial" panose="020B0604020202020204" pitchFamily="34" charset="0"/>
          </a:endParaRPr>
        </a:p>
      </dgm:t>
    </dgm:pt>
    <dgm:pt modelId="{FE590915-BB1F-4B83-ABCD-EA223409A766}" type="sibTrans" cxnId="{4276D037-A976-40B6-8B67-ECE4AD093672}">
      <dgm:prSet/>
      <dgm:spPr/>
      <dgm:t>
        <a:bodyPr/>
        <a:lstStyle/>
        <a:p>
          <a:endParaRPr lang="en-GB">
            <a:latin typeface="Arial" panose="020B0604020202020204" pitchFamily="34" charset="0"/>
            <a:cs typeface="Arial" panose="020B0604020202020204" pitchFamily="34" charset="0"/>
          </a:endParaRPr>
        </a:p>
      </dgm:t>
    </dgm:pt>
    <dgm:pt modelId="{2C3CDA74-B260-4BA9-9AD3-FF530B4A5779}" type="pres">
      <dgm:prSet presAssocID="{1CDB85C5-8A0B-48A3-8792-9511294BA29B}" presName="diagram" presStyleCnt="0">
        <dgm:presLayoutVars>
          <dgm:dir/>
          <dgm:resizeHandles val="exact"/>
        </dgm:presLayoutVars>
      </dgm:prSet>
      <dgm:spPr/>
    </dgm:pt>
    <dgm:pt modelId="{1F086C85-4BF3-448F-9716-10F82DF30B52}" type="pres">
      <dgm:prSet presAssocID="{B3F8D97D-DD8C-4D27-9C9A-13F1AB5645A5}" presName="node" presStyleLbl="node1" presStyleIdx="0" presStyleCnt="6">
        <dgm:presLayoutVars>
          <dgm:bulletEnabled val="1"/>
        </dgm:presLayoutVars>
      </dgm:prSet>
      <dgm:spPr/>
    </dgm:pt>
    <dgm:pt modelId="{E4811949-ACE7-4D22-9675-E3FD5ADB9E8D}" type="pres">
      <dgm:prSet presAssocID="{882710D6-1D9A-4C27-91FB-C7A67944F44F}" presName="sibTrans" presStyleCnt="0"/>
      <dgm:spPr/>
    </dgm:pt>
    <dgm:pt modelId="{55CE7D70-59E8-4A81-91E4-B479D5A7684A}" type="pres">
      <dgm:prSet presAssocID="{A1862F0C-1011-48A1-8504-55A35AF64FF6}" presName="node" presStyleLbl="node1" presStyleIdx="1" presStyleCnt="6">
        <dgm:presLayoutVars>
          <dgm:bulletEnabled val="1"/>
        </dgm:presLayoutVars>
      </dgm:prSet>
      <dgm:spPr/>
    </dgm:pt>
    <dgm:pt modelId="{A04FA950-7476-4543-AD26-8E4313540C49}" type="pres">
      <dgm:prSet presAssocID="{C1729E3E-355C-408A-9AE4-6A9280C4266C}" presName="sibTrans" presStyleCnt="0"/>
      <dgm:spPr/>
    </dgm:pt>
    <dgm:pt modelId="{606EC574-4371-4025-B437-8E649273919A}" type="pres">
      <dgm:prSet presAssocID="{744CE8BB-9057-4CF8-AEA8-EB56A4A470E1}" presName="node" presStyleLbl="node1" presStyleIdx="2" presStyleCnt="6">
        <dgm:presLayoutVars>
          <dgm:bulletEnabled val="1"/>
        </dgm:presLayoutVars>
      </dgm:prSet>
      <dgm:spPr/>
    </dgm:pt>
    <dgm:pt modelId="{AB9A5FF4-D976-4799-888A-20D3C164D6C4}" type="pres">
      <dgm:prSet presAssocID="{B1EE855F-4568-4D26-8A4A-57998626312C}" presName="sibTrans" presStyleCnt="0"/>
      <dgm:spPr/>
    </dgm:pt>
    <dgm:pt modelId="{D693FBE5-88A5-4B5B-B457-16AC1D46EF4A}" type="pres">
      <dgm:prSet presAssocID="{EC784A6B-C05D-4580-A4BB-88780528ABF3}" presName="node" presStyleLbl="node1" presStyleIdx="3" presStyleCnt="6">
        <dgm:presLayoutVars>
          <dgm:bulletEnabled val="1"/>
        </dgm:presLayoutVars>
      </dgm:prSet>
      <dgm:spPr/>
    </dgm:pt>
    <dgm:pt modelId="{78E085B7-B05A-44C8-B192-5CA600F4F5D1}" type="pres">
      <dgm:prSet presAssocID="{43DBFFDB-BF3E-4705-A4BB-26EFE8A90562}" presName="sibTrans" presStyleCnt="0"/>
      <dgm:spPr/>
    </dgm:pt>
    <dgm:pt modelId="{D9495FEB-64D5-407C-BCDE-0310B6D19925}" type="pres">
      <dgm:prSet presAssocID="{439ADDCB-11C8-4785-8B22-ED9D3D86F230}" presName="node" presStyleLbl="node1" presStyleIdx="4" presStyleCnt="6">
        <dgm:presLayoutVars>
          <dgm:bulletEnabled val="1"/>
        </dgm:presLayoutVars>
      </dgm:prSet>
      <dgm:spPr/>
    </dgm:pt>
    <dgm:pt modelId="{6D0DFBAC-0C82-4E7C-95AE-B6F2D6AFFD7E}" type="pres">
      <dgm:prSet presAssocID="{51C37D67-7508-4CBB-B388-FFF48E0511FB}" presName="sibTrans" presStyleCnt="0"/>
      <dgm:spPr/>
    </dgm:pt>
    <dgm:pt modelId="{44DF5798-84FE-4FBC-BA9D-D14DD8EDA6CB}" type="pres">
      <dgm:prSet presAssocID="{FD297C11-BCB8-494F-B5C8-CD6EF92028D9}" presName="node" presStyleLbl="node1" presStyleIdx="5" presStyleCnt="6">
        <dgm:presLayoutVars>
          <dgm:bulletEnabled val="1"/>
        </dgm:presLayoutVars>
      </dgm:prSet>
      <dgm:spPr/>
    </dgm:pt>
  </dgm:ptLst>
  <dgm:cxnLst>
    <dgm:cxn modelId="{1CE1D22A-F639-4B85-840D-04F4520A8D66}" srcId="{1CDB85C5-8A0B-48A3-8792-9511294BA29B}" destId="{439ADDCB-11C8-4785-8B22-ED9D3D86F230}" srcOrd="4" destOrd="0" parTransId="{38B992EB-C4C7-4F1E-8FF5-5B3D787A6C40}" sibTransId="{51C37D67-7508-4CBB-B388-FFF48E0511FB}"/>
    <dgm:cxn modelId="{4276D037-A976-40B6-8B67-ECE4AD093672}" srcId="{1CDB85C5-8A0B-48A3-8792-9511294BA29B}" destId="{FD297C11-BCB8-494F-B5C8-CD6EF92028D9}" srcOrd="5" destOrd="0" parTransId="{78B053C9-F661-4B85-8443-73DE66643FD8}" sibTransId="{FE590915-BB1F-4B83-ABCD-EA223409A766}"/>
    <dgm:cxn modelId="{C593485F-98C2-4DA7-906D-46AF70193DEA}" type="presOf" srcId="{EC784A6B-C05D-4580-A4BB-88780528ABF3}" destId="{D693FBE5-88A5-4B5B-B457-16AC1D46EF4A}" srcOrd="0" destOrd="0" presId="urn:microsoft.com/office/officeart/2005/8/layout/default"/>
    <dgm:cxn modelId="{EF6C6C62-420B-4050-B914-35E62121ED3A}" type="presOf" srcId="{744CE8BB-9057-4CF8-AEA8-EB56A4A470E1}" destId="{606EC574-4371-4025-B437-8E649273919A}" srcOrd="0" destOrd="0" presId="urn:microsoft.com/office/officeart/2005/8/layout/default"/>
    <dgm:cxn modelId="{E9D91253-5DB4-4490-8175-A165024A738A}" srcId="{1CDB85C5-8A0B-48A3-8792-9511294BA29B}" destId="{744CE8BB-9057-4CF8-AEA8-EB56A4A470E1}" srcOrd="2" destOrd="0" parTransId="{7C0CC022-DF9C-4D11-A0A9-A9F1020396D9}" sibTransId="{B1EE855F-4568-4D26-8A4A-57998626312C}"/>
    <dgm:cxn modelId="{653EF783-6FF2-47BC-B66D-A9D34B3C85AB}" type="presOf" srcId="{B3F8D97D-DD8C-4D27-9C9A-13F1AB5645A5}" destId="{1F086C85-4BF3-448F-9716-10F82DF30B52}" srcOrd="0" destOrd="0" presId="urn:microsoft.com/office/officeart/2005/8/layout/default"/>
    <dgm:cxn modelId="{F8EEC390-0A7F-4A56-BE80-0D1BB15DE734}" type="presOf" srcId="{A1862F0C-1011-48A1-8504-55A35AF64FF6}" destId="{55CE7D70-59E8-4A81-91E4-B479D5A7684A}" srcOrd="0" destOrd="0" presId="urn:microsoft.com/office/officeart/2005/8/layout/default"/>
    <dgm:cxn modelId="{DE3CAF93-04BF-43FF-9024-62F2D51F66DE}" type="presOf" srcId="{439ADDCB-11C8-4785-8B22-ED9D3D86F230}" destId="{D9495FEB-64D5-407C-BCDE-0310B6D19925}" srcOrd="0" destOrd="0" presId="urn:microsoft.com/office/officeart/2005/8/layout/default"/>
    <dgm:cxn modelId="{5012199F-7443-4197-A297-82B5B528EE28}" srcId="{1CDB85C5-8A0B-48A3-8792-9511294BA29B}" destId="{B3F8D97D-DD8C-4D27-9C9A-13F1AB5645A5}" srcOrd="0" destOrd="0" parTransId="{3D60FEA2-7BC9-4CF1-8158-F349C988CA8B}" sibTransId="{882710D6-1D9A-4C27-91FB-C7A67944F44F}"/>
    <dgm:cxn modelId="{FA5F68AD-B74A-4ABD-8A33-B65E08DAE692}" type="presOf" srcId="{FD297C11-BCB8-494F-B5C8-CD6EF92028D9}" destId="{44DF5798-84FE-4FBC-BA9D-D14DD8EDA6CB}" srcOrd="0" destOrd="0" presId="urn:microsoft.com/office/officeart/2005/8/layout/default"/>
    <dgm:cxn modelId="{7138D3DB-AB74-44D1-98FB-33CF1838E447}" type="presOf" srcId="{1CDB85C5-8A0B-48A3-8792-9511294BA29B}" destId="{2C3CDA74-B260-4BA9-9AD3-FF530B4A5779}" srcOrd="0" destOrd="0" presId="urn:microsoft.com/office/officeart/2005/8/layout/default"/>
    <dgm:cxn modelId="{417D39EF-49DE-42EE-BD3A-A8568F199B6D}" srcId="{1CDB85C5-8A0B-48A3-8792-9511294BA29B}" destId="{EC784A6B-C05D-4580-A4BB-88780528ABF3}" srcOrd="3" destOrd="0" parTransId="{847215FC-BB8A-4655-835D-AF9D16F5C083}" sibTransId="{43DBFFDB-BF3E-4705-A4BB-26EFE8A90562}"/>
    <dgm:cxn modelId="{8D88ACF2-BC49-40AC-8EE1-BD460A0CE532}" srcId="{1CDB85C5-8A0B-48A3-8792-9511294BA29B}" destId="{A1862F0C-1011-48A1-8504-55A35AF64FF6}" srcOrd="1" destOrd="0" parTransId="{4DF203B2-8F9D-48C5-A433-786A1BCB3D0B}" sibTransId="{C1729E3E-355C-408A-9AE4-6A9280C4266C}"/>
    <dgm:cxn modelId="{57D282B3-CC61-4792-962D-1C3F414B6C32}" type="presParOf" srcId="{2C3CDA74-B260-4BA9-9AD3-FF530B4A5779}" destId="{1F086C85-4BF3-448F-9716-10F82DF30B52}" srcOrd="0" destOrd="0" presId="urn:microsoft.com/office/officeart/2005/8/layout/default"/>
    <dgm:cxn modelId="{2780D0AE-0112-4A74-B034-3BB4F9BD10F7}" type="presParOf" srcId="{2C3CDA74-B260-4BA9-9AD3-FF530B4A5779}" destId="{E4811949-ACE7-4D22-9675-E3FD5ADB9E8D}" srcOrd="1" destOrd="0" presId="urn:microsoft.com/office/officeart/2005/8/layout/default"/>
    <dgm:cxn modelId="{3C3B57DD-F5B8-49FA-8C4E-EE8ED751B89E}" type="presParOf" srcId="{2C3CDA74-B260-4BA9-9AD3-FF530B4A5779}" destId="{55CE7D70-59E8-4A81-91E4-B479D5A7684A}" srcOrd="2" destOrd="0" presId="urn:microsoft.com/office/officeart/2005/8/layout/default"/>
    <dgm:cxn modelId="{0248F14E-9241-4FA6-8F4F-66F319B4C2DD}" type="presParOf" srcId="{2C3CDA74-B260-4BA9-9AD3-FF530B4A5779}" destId="{A04FA950-7476-4543-AD26-8E4313540C49}" srcOrd="3" destOrd="0" presId="urn:microsoft.com/office/officeart/2005/8/layout/default"/>
    <dgm:cxn modelId="{A4AE7125-3FFD-46FD-B215-185FCF92A710}" type="presParOf" srcId="{2C3CDA74-B260-4BA9-9AD3-FF530B4A5779}" destId="{606EC574-4371-4025-B437-8E649273919A}" srcOrd="4" destOrd="0" presId="urn:microsoft.com/office/officeart/2005/8/layout/default"/>
    <dgm:cxn modelId="{C2A50896-F63A-439E-BEC5-C336793C8266}" type="presParOf" srcId="{2C3CDA74-B260-4BA9-9AD3-FF530B4A5779}" destId="{AB9A5FF4-D976-4799-888A-20D3C164D6C4}" srcOrd="5" destOrd="0" presId="urn:microsoft.com/office/officeart/2005/8/layout/default"/>
    <dgm:cxn modelId="{81FF6473-4DC7-42DF-9173-81C8965ED03F}" type="presParOf" srcId="{2C3CDA74-B260-4BA9-9AD3-FF530B4A5779}" destId="{D693FBE5-88A5-4B5B-B457-16AC1D46EF4A}" srcOrd="6" destOrd="0" presId="urn:microsoft.com/office/officeart/2005/8/layout/default"/>
    <dgm:cxn modelId="{68689E03-438D-40D9-93C1-5B3BC0FC0BAA}" type="presParOf" srcId="{2C3CDA74-B260-4BA9-9AD3-FF530B4A5779}" destId="{78E085B7-B05A-44C8-B192-5CA600F4F5D1}" srcOrd="7" destOrd="0" presId="urn:microsoft.com/office/officeart/2005/8/layout/default"/>
    <dgm:cxn modelId="{225D3497-A278-427A-80C3-42416B310EE7}" type="presParOf" srcId="{2C3CDA74-B260-4BA9-9AD3-FF530B4A5779}" destId="{D9495FEB-64D5-407C-BCDE-0310B6D19925}" srcOrd="8" destOrd="0" presId="urn:microsoft.com/office/officeart/2005/8/layout/default"/>
    <dgm:cxn modelId="{692617BF-9845-4239-AB93-C3A5061DC1C6}" type="presParOf" srcId="{2C3CDA74-B260-4BA9-9AD3-FF530B4A5779}" destId="{6D0DFBAC-0C82-4E7C-95AE-B6F2D6AFFD7E}" srcOrd="9" destOrd="0" presId="urn:microsoft.com/office/officeart/2005/8/layout/default"/>
    <dgm:cxn modelId="{C74AF083-8D6B-42D8-8DE3-9BF63E0D803D}" type="presParOf" srcId="{2C3CDA74-B260-4BA9-9AD3-FF530B4A5779}" destId="{44DF5798-84FE-4FBC-BA9D-D14DD8EDA6CB}"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086C85-4BF3-448F-9716-10F82DF30B52}">
      <dsp:nvSpPr>
        <dsp:cNvPr id="0" name=""/>
        <dsp:cNvSpPr/>
      </dsp:nvSpPr>
      <dsp:spPr>
        <a:xfrm>
          <a:off x="0" y="142049"/>
          <a:ext cx="4119562" cy="2471737"/>
        </a:xfrm>
        <a:prstGeom prst="rect">
          <a:avLst/>
        </a:prstGeom>
        <a:solidFill>
          <a:srgbClr val="FF603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000000"/>
              </a:solidFill>
              <a:latin typeface="Arial" panose="020B0604020202020204" pitchFamily="34" charset="0"/>
              <a:cs typeface="Arial" panose="020B0604020202020204" pitchFamily="34" charset="0"/>
            </a:rPr>
            <a:t>Available midwifery staffing </a:t>
          </a:r>
          <a:endParaRPr lang="en-GB" sz="2800" kern="1200" dirty="0">
            <a:latin typeface="Arial" panose="020B0604020202020204" pitchFamily="34" charset="0"/>
            <a:cs typeface="Arial" panose="020B0604020202020204" pitchFamily="34" charset="0"/>
          </a:endParaRPr>
        </a:p>
      </dsp:txBody>
      <dsp:txXfrm>
        <a:off x="0" y="142049"/>
        <a:ext cx="4119562" cy="2471737"/>
      </dsp:txXfrm>
    </dsp:sp>
    <dsp:sp modelId="{55CE7D70-59E8-4A81-91E4-B479D5A7684A}">
      <dsp:nvSpPr>
        <dsp:cNvPr id="0" name=""/>
        <dsp:cNvSpPr/>
      </dsp:nvSpPr>
      <dsp:spPr>
        <a:xfrm>
          <a:off x="4531518" y="142049"/>
          <a:ext cx="4119562" cy="2471737"/>
        </a:xfrm>
        <a:prstGeom prst="rect">
          <a:avLst/>
        </a:prstGeom>
        <a:solidFill>
          <a:srgbClr val="DE219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u="none" kern="1200" dirty="0">
              <a:solidFill>
                <a:srgbClr val="000000"/>
              </a:solidFill>
              <a:latin typeface="Arial" panose="020B0604020202020204" pitchFamily="34" charset="0"/>
              <a:cs typeface="Arial" panose="020B0604020202020204" pitchFamily="34" charset="0"/>
            </a:rPr>
            <a:t>Skill mix of available</a:t>
          </a:r>
        </a:p>
        <a:p>
          <a:pPr marL="0" lvl="0" indent="0" algn="ctr" defTabSz="1244600">
            <a:lnSpc>
              <a:spcPct val="90000"/>
            </a:lnSpc>
            <a:spcBef>
              <a:spcPct val="0"/>
            </a:spcBef>
            <a:spcAft>
              <a:spcPct val="35000"/>
            </a:spcAft>
            <a:buNone/>
          </a:pPr>
          <a:r>
            <a:rPr lang="en-US" sz="2800" u="none" kern="1200" dirty="0">
              <a:solidFill>
                <a:srgbClr val="000000"/>
              </a:solidFill>
              <a:latin typeface="Arial" panose="020B0604020202020204" pitchFamily="34" charset="0"/>
              <a:cs typeface="Arial" panose="020B0604020202020204" pitchFamily="34" charset="0"/>
            </a:rPr>
            <a:t>midwifery staffing </a:t>
          </a:r>
          <a:endParaRPr lang="en-GB" sz="2800" kern="1200" dirty="0">
            <a:latin typeface="Arial" panose="020B0604020202020204" pitchFamily="34" charset="0"/>
            <a:cs typeface="Arial" panose="020B0604020202020204" pitchFamily="34" charset="0"/>
          </a:endParaRPr>
        </a:p>
      </dsp:txBody>
      <dsp:txXfrm>
        <a:off x="4531518" y="142049"/>
        <a:ext cx="4119562" cy="2471737"/>
      </dsp:txXfrm>
    </dsp:sp>
    <dsp:sp modelId="{606EC574-4371-4025-B437-8E649273919A}">
      <dsp:nvSpPr>
        <dsp:cNvPr id="0" name=""/>
        <dsp:cNvSpPr/>
      </dsp:nvSpPr>
      <dsp:spPr>
        <a:xfrm>
          <a:off x="9063037" y="142049"/>
          <a:ext cx="4119562" cy="2471737"/>
        </a:xfrm>
        <a:prstGeom prst="rect">
          <a:avLst/>
        </a:prstGeom>
        <a:solidFill>
          <a:srgbClr val="17003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kern="1200" dirty="0">
              <a:solidFill>
                <a:schemeClr val="bg1"/>
              </a:solidFill>
              <a:latin typeface="Arial" panose="020B0604020202020204" pitchFamily="34" charset="0"/>
              <a:cs typeface="Arial" panose="020B0604020202020204" pitchFamily="34" charset="0"/>
            </a:rPr>
            <a:t>Availability of ambulances and </a:t>
          </a:r>
        </a:p>
        <a:p>
          <a:pPr marL="0" lvl="0" indent="0" algn="ctr" defTabSz="1244600">
            <a:lnSpc>
              <a:spcPct val="100000"/>
            </a:lnSpc>
            <a:spcBef>
              <a:spcPct val="0"/>
            </a:spcBef>
            <a:spcAft>
              <a:spcPts val="0"/>
            </a:spcAft>
            <a:buNone/>
          </a:pPr>
          <a:r>
            <a:rPr lang="en-US" sz="2800" kern="1200" dirty="0">
              <a:solidFill>
                <a:schemeClr val="bg1"/>
              </a:solidFill>
              <a:latin typeface="Arial" panose="020B0604020202020204" pitchFamily="34" charset="0"/>
              <a:cs typeface="Arial" panose="020B0604020202020204" pitchFamily="34" charset="0"/>
            </a:rPr>
            <a:t>paramedic staff, to provide emergency transfer</a:t>
          </a:r>
          <a:endParaRPr lang="en-GB" sz="2800" kern="1200" dirty="0">
            <a:solidFill>
              <a:schemeClr val="bg1"/>
            </a:solidFill>
            <a:latin typeface="Arial" panose="020B0604020202020204" pitchFamily="34" charset="0"/>
            <a:cs typeface="Arial" panose="020B0604020202020204" pitchFamily="34" charset="0"/>
          </a:endParaRPr>
        </a:p>
      </dsp:txBody>
      <dsp:txXfrm>
        <a:off x="9063037" y="142049"/>
        <a:ext cx="4119562" cy="2471737"/>
      </dsp:txXfrm>
    </dsp:sp>
    <dsp:sp modelId="{D693FBE5-88A5-4B5B-B457-16AC1D46EF4A}">
      <dsp:nvSpPr>
        <dsp:cNvPr id="0" name=""/>
        <dsp:cNvSpPr/>
      </dsp:nvSpPr>
      <dsp:spPr>
        <a:xfrm>
          <a:off x="0" y="3025743"/>
          <a:ext cx="4119562" cy="2471737"/>
        </a:xfrm>
        <a:prstGeom prst="rect">
          <a:avLst/>
        </a:prstGeom>
        <a:solidFill>
          <a:srgbClr val="AD049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000000"/>
              </a:solidFill>
              <a:latin typeface="Arial" panose="020B0604020202020204" pitchFamily="34" charset="0"/>
              <a:cs typeface="Arial" panose="020B0604020202020204" pitchFamily="34" charset="0"/>
            </a:rPr>
            <a:t>Bed occupancy in the maternity unit(s)</a:t>
          </a:r>
          <a:endParaRPr lang="en-GB" sz="2800" kern="1200" dirty="0">
            <a:latin typeface="Arial" panose="020B0604020202020204" pitchFamily="34" charset="0"/>
            <a:cs typeface="Arial" panose="020B0604020202020204" pitchFamily="34" charset="0"/>
          </a:endParaRPr>
        </a:p>
      </dsp:txBody>
      <dsp:txXfrm>
        <a:off x="0" y="3025743"/>
        <a:ext cx="4119562" cy="2471737"/>
      </dsp:txXfrm>
    </dsp:sp>
    <dsp:sp modelId="{D9495FEB-64D5-407C-BCDE-0310B6D19925}">
      <dsp:nvSpPr>
        <dsp:cNvPr id="0" name=""/>
        <dsp:cNvSpPr/>
      </dsp:nvSpPr>
      <dsp:spPr>
        <a:xfrm>
          <a:off x="4531518" y="3025743"/>
          <a:ext cx="4119562" cy="2471737"/>
        </a:xfrm>
        <a:prstGeom prst="rect">
          <a:avLst/>
        </a:prstGeom>
        <a:solidFill>
          <a:srgbClr val="3714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Arial" panose="020B0604020202020204" pitchFamily="34" charset="0"/>
              <a:cs typeface="Arial" panose="020B0604020202020204" pitchFamily="34" charset="0"/>
            </a:rPr>
            <a:t>Community workload</a:t>
          </a:r>
          <a:endParaRPr lang="en-GB" sz="2800" kern="1200" dirty="0">
            <a:solidFill>
              <a:schemeClr val="bg1"/>
            </a:solidFill>
            <a:latin typeface="Arial" panose="020B0604020202020204" pitchFamily="34" charset="0"/>
            <a:cs typeface="Arial" panose="020B0604020202020204" pitchFamily="34" charset="0"/>
          </a:endParaRPr>
        </a:p>
      </dsp:txBody>
      <dsp:txXfrm>
        <a:off x="4531518" y="3025743"/>
        <a:ext cx="4119562" cy="2471737"/>
      </dsp:txXfrm>
    </dsp:sp>
    <dsp:sp modelId="{44DF5798-84FE-4FBC-BA9D-D14DD8EDA6CB}">
      <dsp:nvSpPr>
        <dsp:cNvPr id="0" name=""/>
        <dsp:cNvSpPr/>
      </dsp:nvSpPr>
      <dsp:spPr>
        <a:xfrm>
          <a:off x="9063037" y="3025743"/>
          <a:ext cx="4119562" cy="2471737"/>
        </a:xfrm>
        <a:prstGeom prst="rect">
          <a:avLst/>
        </a:prstGeom>
        <a:solidFill>
          <a:srgbClr val="FF8D1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000000"/>
              </a:solidFill>
              <a:latin typeface="Arial" panose="020B0604020202020204" pitchFamily="34" charset="0"/>
              <a:cs typeface="Arial" panose="020B0604020202020204" pitchFamily="34" charset="0"/>
            </a:rPr>
            <a:t>Sickness rate among midwifery staff (midwives, maternity support workers and senior student midwives)</a:t>
          </a:r>
        </a:p>
      </dsp:txBody>
      <dsp:txXfrm>
        <a:off x="9063037" y="3025743"/>
        <a:ext cx="4119562" cy="247173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http://www.nice.org.uk/guidance/cg190" TargetMode="Externa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http://www.nice.org.uk/guidance/cg190"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png"/><Relationship Id="rId7" Type="http://schemas.openxmlformats.org/officeDocument/2006/relationships/diagramColors" Target="../diagrams/colors1.xml"/><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1153772" y="4459365"/>
            <a:ext cx="8730540" cy="5827635"/>
          </a:xfrm>
          <a:prstGeom prst="rect">
            <a:avLst/>
          </a:prstGeom>
        </p:spPr>
      </p:pic>
      <p:sp>
        <p:nvSpPr>
          <p:cNvPr id="4" name="TextBox 4"/>
          <p:cNvSpPr txBox="1"/>
          <p:nvPr/>
        </p:nvSpPr>
        <p:spPr>
          <a:xfrm>
            <a:off x="1120140" y="1428797"/>
            <a:ext cx="11475720" cy="2388109"/>
          </a:xfrm>
          <a:prstGeom prst="rect">
            <a:avLst/>
          </a:prstGeom>
        </p:spPr>
        <p:txBody>
          <a:bodyPr lIns="0" tIns="0" rIns="0" bIns="0" rtlCol="0" anchor="t">
            <a:spAutoFit/>
          </a:bodyPr>
          <a:lstStyle/>
          <a:p>
            <a:pPr algn="l">
              <a:lnSpc>
                <a:spcPts val="4536"/>
              </a:lnSpc>
            </a:pPr>
            <a:r>
              <a:rPr lang="en-US" sz="4200">
                <a:solidFill>
                  <a:srgbClr val="FFFFFF"/>
                </a:solidFill>
                <a:latin typeface="Arial Bold"/>
              </a:rPr>
              <a:t>Midwifery-led settings provision in the UK during the COVID-19 pandemic: a survey of practice and provision conducted by the Royal College of Midwives</a:t>
            </a:r>
          </a:p>
        </p:txBody>
      </p:sp>
      <p:sp>
        <p:nvSpPr>
          <p:cNvPr id="5" name="TextBox 5"/>
          <p:cNvSpPr txBox="1"/>
          <p:nvPr/>
        </p:nvSpPr>
        <p:spPr>
          <a:xfrm>
            <a:off x="1120140" y="3751865"/>
            <a:ext cx="11475720" cy="793623"/>
          </a:xfrm>
          <a:prstGeom prst="rect">
            <a:avLst/>
          </a:prstGeom>
        </p:spPr>
        <p:txBody>
          <a:bodyPr lIns="0" tIns="0" rIns="0" bIns="0" rtlCol="0" anchor="t">
            <a:spAutoFit/>
          </a:bodyPr>
          <a:lstStyle/>
          <a:p>
            <a:pPr>
              <a:lnSpc>
                <a:spcPts val="2916"/>
              </a:lnSpc>
            </a:pPr>
            <a:r>
              <a:rPr lang="en-US" sz="2700">
                <a:solidFill>
                  <a:srgbClr val="FFFFFF"/>
                </a:solidFill>
                <a:latin typeface="Arial"/>
              </a:rPr>
              <a:t>Lia Brigante, RM, MSc </a:t>
            </a:r>
          </a:p>
          <a:p>
            <a:pPr algn="l">
              <a:lnSpc>
                <a:spcPts val="2916"/>
              </a:lnSpc>
            </a:pPr>
            <a:endParaRPr lang="en-US" sz="2700">
              <a:solidFill>
                <a:srgbClr val="FFFFFF"/>
              </a:solidFill>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3"/>
          <p:cNvSpPr txBox="1"/>
          <p:nvPr/>
        </p:nvSpPr>
        <p:spPr>
          <a:xfrm>
            <a:off x="942974" y="544830"/>
            <a:ext cx="16811625" cy="902235"/>
          </a:xfrm>
          <a:prstGeom prst="rect">
            <a:avLst/>
          </a:prstGeom>
        </p:spPr>
        <p:txBody>
          <a:bodyPr wrap="square" lIns="0" tIns="0" rIns="0" bIns="0" rtlCol="0" anchor="t">
            <a:spAutoFit/>
          </a:bodyPr>
          <a:lstStyle/>
          <a:p>
            <a:pPr>
              <a:lnSpc>
                <a:spcPts val="3780"/>
              </a:lnSpc>
            </a:pPr>
            <a:r>
              <a:rPr lang="en-US" sz="4000" b="1" dirty="0">
                <a:solidFill>
                  <a:srgbClr val="A73589"/>
                </a:solidFill>
                <a:latin typeface="Arial" panose="020B0604020202020204" pitchFamily="34" charset="0"/>
                <a:cs typeface="Arial" panose="020B0604020202020204" pitchFamily="34" charset="0"/>
              </a:rPr>
              <a:t>Provision of midwife-led settings </a:t>
            </a:r>
          </a:p>
          <a:p>
            <a:pPr algn="l">
              <a:lnSpc>
                <a:spcPts val="3132"/>
              </a:lnSpc>
            </a:pPr>
            <a:r>
              <a:rPr lang="en-US" sz="3200" b="1" dirty="0">
                <a:solidFill>
                  <a:srgbClr val="A73589"/>
                </a:solidFill>
                <a:latin typeface="Arial" panose="020B0604020202020204" pitchFamily="34" charset="0"/>
                <a:cs typeface="Arial" panose="020B0604020202020204" pitchFamily="34" charset="0"/>
              </a:rPr>
              <a:t>RCM survey results (wave 1)</a:t>
            </a:r>
          </a:p>
        </p:txBody>
      </p:sp>
      <p:pic>
        <p:nvPicPr>
          <p:cNvPr id="5" name="Picture 5"/>
          <p:cNvPicPr>
            <a:picLocks noChangeAspect="1"/>
          </p:cNvPicPr>
          <p:nvPr/>
        </p:nvPicPr>
        <p:blipFill>
          <a:blip r:embed="rId3"/>
          <a:srcRect/>
          <a:stretch>
            <a:fillRect/>
          </a:stretch>
        </p:blipFill>
        <p:spPr>
          <a:xfrm>
            <a:off x="1028700" y="1483995"/>
            <a:ext cx="10022168" cy="7221625"/>
          </a:xfrm>
          <a:prstGeom prst="rect">
            <a:avLst/>
          </a:prstGeom>
        </p:spPr>
      </p:pic>
      <p:pic>
        <p:nvPicPr>
          <p:cNvPr id="6" name="Picture 6"/>
          <p:cNvPicPr>
            <a:picLocks noChangeAspect="1"/>
          </p:cNvPicPr>
          <p:nvPr/>
        </p:nvPicPr>
        <p:blipFill>
          <a:blip r:embed="rId4"/>
          <a:srcRect/>
          <a:stretch>
            <a:fillRect/>
          </a:stretch>
        </p:blipFill>
        <p:spPr>
          <a:xfrm>
            <a:off x="10330301" y="2604916"/>
            <a:ext cx="6738500" cy="507716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4" name="Picture 4"/>
          <p:cNvPicPr>
            <a:picLocks noChangeAspect="1"/>
          </p:cNvPicPr>
          <p:nvPr/>
        </p:nvPicPr>
        <p:blipFill>
          <a:blip r:embed="rId3"/>
          <a:srcRect/>
          <a:stretch>
            <a:fillRect/>
          </a:stretch>
        </p:blipFill>
        <p:spPr>
          <a:xfrm>
            <a:off x="274248" y="2215297"/>
            <a:ext cx="11296839" cy="6310815"/>
          </a:xfrm>
          <a:prstGeom prst="rect">
            <a:avLst/>
          </a:prstGeom>
        </p:spPr>
      </p:pic>
      <p:pic>
        <p:nvPicPr>
          <p:cNvPr id="5" name="Picture 5"/>
          <p:cNvPicPr>
            <a:picLocks noChangeAspect="1"/>
          </p:cNvPicPr>
          <p:nvPr/>
        </p:nvPicPr>
        <p:blipFill>
          <a:blip r:embed="rId4"/>
          <a:srcRect/>
          <a:stretch>
            <a:fillRect/>
          </a:stretch>
        </p:blipFill>
        <p:spPr>
          <a:xfrm>
            <a:off x="11258041" y="2510838"/>
            <a:ext cx="6039359" cy="4683710"/>
          </a:xfrm>
          <a:prstGeom prst="rect">
            <a:avLst/>
          </a:prstGeom>
        </p:spPr>
      </p:pic>
      <p:sp>
        <p:nvSpPr>
          <p:cNvPr id="6" name="TextBox 6"/>
          <p:cNvSpPr txBox="1"/>
          <p:nvPr/>
        </p:nvSpPr>
        <p:spPr>
          <a:xfrm>
            <a:off x="942975" y="470534"/>
            <a:ext cx="11647170" cy="487313"/>
          </a:xfrm>
          <a:prstGeom prst="rect">
            <a:avLst/>
          </a:prstGeom>
        </p:spPr>
        <p:txBody>
          <a:bodyPr lIns="0" tIns="0" rIns="0" bIns="0" rtlCol="0" anchor="t">
            <a:spAutoFit/>
          </a:bodyPr>
          <a:lstStyle/>
          <a:p>
            <a:pPr algn="l">
              <a:lnSpc>
                <a:spcPts val="3780"/>
              </a:lnSpc>
            </a:pPr>
            <a:r>
              <a:rPr lang="en-US" sz="4000" b="1" dirty="0">
                <a:solidFill>
                  <a:srgbClr val="A73589"/>
                </a:solidFill>
                <a:latin typeface="Arial" panose="020B0604020202020204" pitchFamily="34" charset="0"/>
                <a:cs typeface="Arial" panose="020B0604020202020204" pitchFamily="34" charset="0"/>
              </a:rPr>
              <a:t>Midwifery unit closures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4" name="Picture 4"/>
          <p:cNvPicPr>
            <a:picLocks noChangeAspect="1"/>
          </p:cNvPicPr>
          <p:nvPr/>
        </p:nvPicPr>
        <p:blipFill>
          <a:blip r:embed="rId3"/>
          <a:srcRect/>
          <a:stretch>
            <a:fillRect/>
          </a:stretch>
        </p:blipFill>
        <p:spPr>
          <a:xfrm>
            <a:off x="2474120" y="1884751"/>
            <a:ext cx="14442280" cy="472526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3387" y="4889470"/>
            <a:ext cx="4140679" cy="4114800"/>
          </a:xfrm>
          <a:prstGeom prst="rect">
            <a:avLst/>
          </a:prstGeom>
        </p:spPr>
      </p:pic>
      <p:sp>
        <p:nvSpPr>
          <p:cNvPr id="6" name="TextBox 6"/>
          <p:cNvSpPr txBox="1"/>
          <p:nvPr/>
        </p:nvSpPr>
        <p:spPr>
          <a:xfrm>
            <a:off x="942975" y="470534"/>
            <a:ext cx="11647170" cy="487313"/>
          </a:xfrm>
          <a:prstGeom prst="rect">
            <a:avLst/>
          </a:prstGeom>
        </p:spPr>
        <p:txBody>
          <a:bodyPr lIns="0" tIns="0" rIns="0" bIns="0" rtlCol="0" anchor="t">
            <a:spAutoFit/>
          </a:bodyPr>
          <a:lstStyle/>
          <a:p>
            <a:pPr algn="l">
              <a:lnSpc>
                <a:spcPts val="3780"/>
              </a:lnSpc>
            </a:pPr>
            <a:r>
              <a:rPr lang="en-US" sz="4000" b="1" dirty="0">
                <a:solidFill>
                  <a:srgbClr val="A73589"/>
                </a:solidFill>
                <a:latin typeface="Arial" panose="020B0604020202020204" pitchFamily="34" charset="0"/>
                <a:cs typeface="Arial" panose="020B0604020202020204" pitchFamily="34" charset="0"/>
              </a:rPr>
              <a:t>Homebirth provision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4" name="Picture 4"/>
          <p:cNvPicPr>
            <a:picLocks noChangeAspect="1"/>
          </p:cNvPicPr>
          <p:nvPr/>
        </p:nvPicPr>
        <p:blipFill>
          <a:blip r:embed="rId3"/>
          <a:srcRect/>
          <a:stretch>
            <a:fillRect/>
          </a:stretch>
        </p:blipFill>
        <p:spPr>
          <a:xfrm>
            <a:off x="7318149" y="1988344"/>
            <a:ext cx="9979252" cy="6310312"/>
          </a:xfrm>
          <a:prstGeom prst="rect">
            <a:avLst/>
          </a:prstGeom>
        </p:spPr>
      </p:pic>
      <p:pic>
        <p:nvPicPr>
          <p:cNvPr id="5" name="Picture 5"/>
          <p:cNvPicPr>
            <a:picLocks noChangeAspect="1"/>
          </p:cNvPicPr>
          <p:nvPr/>
        </p:nvPicPr>
        <p:blipFill>
          <a:blip r:embed="rId4"/>
          <a:srcRect/>
          <a:stretch>
            <a:fillRect/>
          </a:stretch>
        </p:blipFill>
        <p:spPr>
          <a:xfrm>
            <a:off x="347515" y="2821408"/>
            <a:ext cx="6970632" cy="4644184"/>
          </a:xfrm>
          <a:prstGeom prst="rect">
            <a:avLst/>
          </a:prstGeom>
        </p:spPr>
      </p:pic>
      <p:sp>
        <p:nvSpPr>
          <p:cNvPr id="6" name="TextBox 6"/>
          <p:cNvSpPr txBox="1"/>
          <p:nvPr/>
        </p:nvSpPr>
        <p:spPr>
          <a:xfrm>
            <a:off x="942975" y="470534"/>
            <a:ext cx="11647170" cy="974626"/>
          </a:xfrm>
          <a:prstGeom prst="rect">
            <a:avLst/>
          </a:prstGeom>
        </p:spPr>
        <p:txBody>
          <a:bodyPr lIns="0" tIns="0" rIns="0" bIns="0" rtlCol="0" anchor="t">
            <a:spAutoFit/>
          </a:bodyPr>
          <a:lstStyle/>
          <a:p>
            <a:pPr algn="l">
              <a:lnSpc>
                <a:spcPts val="3780"/>
              </a:lnSpc>
            </a:pPr>
            <a:r>
              <a:rPr lang="en-US" sz="4000" b="1" dirty="0">
                <a:solidFill>
                  <a:srgbClr val="A73589"/>
                </a:solidFill>
                <a:latin typeface="Arial" panose="020B0604020202020204" pitchFamily="34" charset="0"/>
                <a:cs typeface="Arial" panose="020B0604020202020204" pitchFamily="34" charset="0"/>
              </a:rPr>
              <a:t>Women encouraged to give birth at home or in community settings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grpSp>
        <p:nvGrpSpPr>
          <p:cNvPr id="3" name="Group 3"/>
          <p:cNvGrpSpPr/>
          <p:nvPr/>
        </p:nvGrpSpPr>
        <p:grpSpPr>
          <a:xfrm>
            <a:off x="1522903" y="3152038"/>
            <a:ext cx="8109100" cy="850650"/>
            <a:chOff x="0" y="0"/>
            <a:chExt cx="10812134" cy="1134200"/>
          </a:xfrm>
        </p:grpSpPr>
        <p:sp>
          <p:nvSpPr>
            <p:cNvPr id="4" name="Freeform 4"/>
            <p:cNvSpPr/>
            <p:nvPr/>
          </p:nvSpPr>
          <p:spPr>
            <a:xfrm>
              <a:off x="12700" y="12700"/>
              <a:ext cx="10786745" cy="1108837"/>
            </a:xfrm>
            <a:custGeom>
              <a:avLst/>
              <a:gdLst/>
              <a:ahLst/>
              <a:cxnLst/>
              <a:rect l="l" t="t" r="r" b="b"/>
              <a:pathLst>
                <a:path w="10786745" h="1108837">
                  <a:moveTo>
                    <a:pt x="0" y="0"/>
                  </a:moveTo>
                  <a:lnTo>
                    <a:pt x="10786745" y="0"/>
                  </a:lnTo>
                  <a:lnTo>
                    <a:pt x="10786745" y="1108837"/>
                  </a:lnTo>
                  <a:lnTo>
                    <a:pt x="0" y="1108837"/>
                  </a:lnTo>
                  <a:close/>
                </a:path>
              </a:pathLst>
            </a:custGeom>
            <a:solidFill>
              <a:srgbClr val="FFFFFF">
                <a:alpha val="89804"/>
              </a:srgbClr>
            </a:solidFill>
          </p:spPr>
        </p:sp>
        <p:sp>
          <p:nvSpPr>
            <p:cNvPr id="5" name="Freeform 5"/>
            <p:cNvSpPr/>
            <p:nvPr/>
          </p:nvSpPr>
          <p:spPr>
            <a:xfrm>
              <a:off x="0" y="0"/>
              <a:ext cx="10812145" cy="1134237"/>
            </a:xfrm>
            <a:custGeom>
              <a:avLst/>
              <a:gdLst/>
              <a:ahLst/>
              <a:cxnLst/>
              <a:rect l="l" t="t" r="r" b="b"/>
              <a:pathLst>
                <a:path w="10812145" h="1134237">
                  <a:moveTo>
                    <a:pt x="12700" y="0"/>
                  </a:moveTo>
                  <a:lnTo>
                    <a:pt x="10799445" y="0"/>
                  </a:lnTo>
                  <a:cubicBezTo>
                    <a:pt x="10806430" y="0"/>
                    <a:pt x="10812145" y="5715"/>
                    <a:pt x="10812145" y="12700"/>
                  </a:cubicBezTo>
                  <a:lnTo>
                    <a:pt x="10812145" y="1121537"/>
                  </a:lnTo>
                  <a:cubicBezTo>
                    <a:pt x="10812145" y="1128522"/>
                    <a:pt x="10806430" y="1134237"/>
                    <a:pt x="10799445" y="1134237"/>
                  </a:cubicBezTo>
                  <a:lnTo>
                    <a:pt x="12700" y="1134237"/>
                  </a:lnTo>
                  <a:cubicBezTo>
                    <a:pt x="5715" y="1134237"/>
                    <a:pt x="0" y="1128522"/>
                    <a:pt x="0" y="1121537"/>
                  </a:cubicBezTo>
                  <a:lnTo>
                    <a:pt x="0" y="12700"/>
                  </a:lnTo>
                  <a:cubicBezTo>
                    <a:pt x="0" y="5715"/>
                    <a:pt x="5715" y="0"/>
                    <a:pt x="12700" y="0"/>
                  </a:cubicBezTo>
                  <a:moveTo>
                    <a:pt x="12700" y="25400"/>
                  </a:moveTo>
                  <a:lnTo>
                    <a:pt x="12700" y="12700"/>
                  </a:lnTo>
                  <a:lnTo>
                    <a:pt x="25400" y="12700"/>
                  </a:lnTo>
                  <a:lnTo>
                    <a:pt x="25400" y="1121537"/>
                  </a:lnTo>
                  <a:lnTo>
                    <a:pt x="12700" y="1121537"/>
                  </a:lnTo>
                  <a:lnTo>
                    <a:pt x="12700" y="1108837"/>
                  </a:lnTo>
                  <a:lnTo>
                    <a:pt x="10799445" y="1108837"/>
                  </a:lnTo>
                  <a:lnTo>
                    <a:pt x="10799445" y="1121537"/>
                  </a:lnTo>
                  <a:lnTo>
                    <a:pt x="10786745" y="1121537"/>
                  </a:lnTo>
                  <a:lnTo>
                    <a:pt x="10786745" y="12700"/>
                  </a:lnTo>
                  <a:lnTo>
                    <a:pt x="10799445" y="12700"/>
                  </a:lnTo>
                  <a:lnTo>
                    <a:pt x="10799445" y="25400"/>
                  </a:lnTo>
                  <a:lnTo>
                    <a:pt x="12700" y="25400"/>
                  </a:lnTo>
                  <a:close/>
                </a:path>
              </a:pathLst>
            </a:custGeom>
            <a:solidFill>
              <a:srgbClr val="FF4C33"/>
            </a:solidFill>
          </p:spPr>
        </p:sp>
      </p:grpSp>
      <p:grpSp>
        <p:nvGrpSpPr>
          <p:cNvPr id="6" name="Group 6"/>
          <p:cNvGrpSpPr/>
          <p:nvPr/>
        </p:nvGrpSpPr>
        <p:grpSpPr>
          <a:xfrm>
            <a:off x="1927405" y="2664958"/>
            <a:ext cx="5682084" cy="993210"/>
            <a:chOff x="0" y="0"/>
            <a:chExt cx="7576112" cy="1324280"/>
          </a:xfrm>
        </p:grpSpPr>
        <p:sp>
          <p:nvSpPr>
            <p:cNvPr id="7" name="Freeform 7"/>
            <p:cNvSpPr/>
            <p:nvPr/>
          </p:nvSpPr>
          <p:spPr>
            <a:xfrm>
              <a:off x="12700" y="12700"/>
              <a:ext cx="7550658" cy="1298956"/>
            </a:xfrm>
            <a:custGeom>
              <a:avLst/>
              <a:gdLst/>
              <a:ahLst/>
              <a:cxnLst/>
              <a:rect l="l" t="t" r="r" b="b"/>
              <a:pathLst>
                <a:path w="7550658" h="1298956">
                  <a:moveTo>
                    <a:pt x="0" y="216535"/>
                  </a:moveTo>
                  <a:cubicBezTo>
                    <a:pt x="0" y="96901"/>
                    <a:pt x="98425" y="0"/>
                    <a:pt x="219964" y="0"/>
                  </a:cubicBezTo>
                  <a:lnTo>
                    <a:pt x="7330694" y="0"/>
                  </a:lnTo>
                  <a:cubicBezTo>
                    <a:pt x="7452233" y="0"/>
                    <a:pt x="7550658" y="96901"/>
                    <a:pt x="7550658" y="216535"/>
                  </a:cubicBezTo>
                  <a:lnTo>
                    <a:pt x="7550658" y="1082421"/>
                  </a:lnTo>
                  <a:cubicBezTo>
                    <a:pt x="7550658" y="1201928"/>
                    <a:pt x="7452233" y="1298956"/>
                    <a:pt x="7330694" y="1298956"/>
                  </a:cubicBezTo>
                  <a:lnTo>
                    <a:pt x="219964" y="1298956"/>
                  </a:lnTo>
                  <a:cubicBezTo>
                    <a:pt x="98425" y="1298829"/>
                    <a:pt x="0" y="1201928"/>
                    <a:pt x="0" y="1082421"/>
                  </a:cubicBezTo>
                  <a:close/>
                </a:path>
              </a:pathLst>
            </a:custGeom>
            <a:solidFill>
              <a:srgbClr val="FF4C33"/>
            </a:solidFill>
          </p:spPr>
        </p:sp>
        <p:sp>
          <p:nvSpPr>
            <p:cNvPr id="8" name="Freeform 8"/>
            <p:cNvSpPr/>
            <p:nvPr/>
          </p:nvSpPr>
          <p:spPr>
            <a:xfrm>
              <a:off x="0" y="0"/>
              <a:ext cx="7576058" cy="1324356"/>
            </a:xfrm>
            <a:custGeom>
              <a:avLst/>
              <a:gdLst/>
              <a:ahLst/>
              <a:cxnLst/>
              <a:rect l="l" t="t" r="r" b="b"/>
              <a:pathLst>
                <a:path w="7576058" h="1324356">
                  <a:moveTo>
                    <a:pt x="0" y="229235"/>
                  </a:moveTo>
                  <a:cubicBezTo>
                    <a:pt x="0" y="102362"/>
                    <a:pt x="104394" y="0"/>
                    <a:pt x="232664" y="0"/>
                  </a:cubicBezTo>
                  <a:lnTo>
                    <a:pt x="7343394" y="0"/>
                  </a:lnTo>
                  <a:lnTo>
                    <a:pt x="7343394" y="12700"/>
                  </a:lnTo>
                  <a:lnTo>
                    <a:pt x="7343394" y="0"/>
                  </a:lnTo>
                  <a:cubicBezTo>
                    <a:pt x="7471664" y="0"/>
                    <a:pt x="7576058" y="102362"/>
                    <a:pt x="7576058" y="229235"/>
                  </a:cubicBezTo>
                  <a:lnTo>
                    <a:pt x="7563358" y="229235"/>
                  </a:lnTo>
                  <a:lnTo>
                    <a:pt x="7576058" y="229235"/>
                  </a:lnTo>
                  <a:lnTo>
                    <a:pt x="7576058" y="1095121"/>
                  </a:lnTo>
                  <a:lnTo>
                    <a:pt x="7563358" y="1095121"/>
                  </a:lnTo>
                  <a:lnTo>
                    <a:pt x="7576058" y="1095121"/>
                  </a:lnTo>
                  <a:cubicBezTo>
                    <a:pt x="7576058" y="1221867"/>
                    <a:pt x="7471664" y="1324356"/>
                    <a:pt x="7343394" y="1324356"/>
                  </a:cubicBezTo>
                  <a:lnTo>
                    <a:pt x="7343394" y="1311656"/>
                  </a:lnTo>
                  <a:lnTo>
                    <a:pt x="7343394" y="1324356"/>
                  </a:lnTo>
                  <a:lnTo>
                    <a:pt x="232664" y="1324356"/>
                  </a:lnTo>
                  <a:lnTo>
                    <a:pt x="232664" y="1311656"/>
                  </a:lnTo>
                  <a:lnTo>
                    <a:pt x="232664" y="1324356"/>
                  </a:lnTo>
                  <a:cubicBezTo>
                    <a:pt x="104394" y="1324229"/>
                    <a:pt x="0" y="1221867"/>
                    <a:pt x="0" y="1095121"/>
                  </a:cubicBezTo>
                  <a:lnTo>
                    <a:pt x="0" y="229235"/>
                  </a:lnTo>
                  <a:lnTo>
                    <a:pt x="12700" y="229235"/>
                  </a:lnTo>
                  <a:lnTo>
                    <a:pt x="0" y="229235"/>
                  </a:lnTo>
                  <a:moveTo>
                    <a:pt x="25400" y="229235"/>
                  </a:moveTo>
                  <a:lnTo>
                    <a:pt x="25400" y="1095121"/>
                  </a:lnTo>
                  <a:lnTo>
                    <a:pt x="12700" y="1095121"/>
                  </a:lnTo>
                  <a:lnTo>
                    <a:pt x="25400" y="1095121"/>
                  </a:lnTo>
                  <a:cubicBezTo>
                    <a:pt x="25400" y="1207516"/>
                    <a:pt x="117983" y="1298956"/>
                    <a:pt x="232664" y="1298956"/>
                  </a:cubicBezTo>
                  <a:lnTo>
                    <a:pt x="7343394" y="1298956"/>
                  </a:lnTo>
                  <a:cubicBezTo>
                    <a:pt x="7458075" y="1298956"/>
                    <a:pt x="7550658" y="1207516"/>
                    <a:pt x="7550658" y="1095121"/>
                  </a:cubicBezTo>
                  <a:lnTo>
                    <a:pt x="7550658" y="229235"/>
                  </a:lnTo>
                  <a:cubicBezTo>
                    <a:pt x="7550658" y="116840"/>
                    <a:pt x="7458075" y="25400"/>
                    <a:pt x="7343394" y="25400"/>
                  </a:cubicBezTo>
                  <a:lnTo>
                    <a:pt x="232664" y="25400"/>
                  </a:lnTo>
                  <a:lnTo>
                    <a:pt x="232664" y="12700"/>
                  </a:lnTo>
                  <a:lnTo>
                    <a:pt x="232664" y="25400"/>
                  </a:lnTo>
                  <a:cubicBezTo>
                    <a:pt x="117983" y="25400"/>
                    <a:pt x="25400" y="116840"/>
                    <a:pt x="25400" y="229235"/>
                  </a:cubicBezTo>
                  <a:close/>
                </a:path>
              </a:pathLst>
            </a:custGeom>
            <a:solidFill>
              <a:srgbClr val="FFFFFF"/>
            </a:solidFill>
          </p:spPr>
        </p:sp>
      </p:grpSp>
      <p:grpSp>
        <p:nvGrpSpPr>
          <p:cNvPr id="9" name="Group 9"/>
          <p:cNvGrpSpPr/>
          <p:nvPr/>
        </p:nvGrpSpPr>
        <p:grpSpPr>
          <a:xfrm>
            <a:off x="1522903" y="4648918"/>
            <a:ext cx="8109100" cy="850650"/>
            <a:chOff x="0" y="0"/>
            <a:chExt cx="10812134" cy="1134200"/>
          </a:xfrm>
        </p:grpSpPr>
        <p:sp>
          <p:nvSpPr>
            <p:cNvPr id="10" name="Freeform 10"/>
            <p:cNvSpPr/>
            <p:nvPr/>
          </p:nvSpPr>
          <p:spPr>
            <a:xfrm>
              <a:off x="12700" y="12700"/>
              <a:ext cx="10786745" cy="1108837"/>
            </a:xfrm>
            <a:custGeom>
              <a:avLst/>
              <a:gdLst/>
              <a:ahLst/>
              <a:cxnLst/>
              <a:rect l="l" t="t" r="r" b="b"/>
              <a:pathLst>
                <a:path w="10786745" h="1108837">
                  <a:moveTo>
                    <a:pt x="0" y="0"/>
                  </a:moveTo>
                  <a:lnTo>
                    <a:pt x="10786745" y="0"/>
                  </a:lnTo>
                  <a:lnTo>
                    <a:pt x="10786745" y="1108837"/>
                  </a:lnTo>
                  <a:lnTo>
                    <a:pt x="0" y="1108837"/>
                  </a:lnTo>
                  <a:close/>
                </a:path>
              </a:pathLst>
            </a:custGeom>
            <a:solidFill>
              <a:srgbClr val="FFFFFF">
                <a:alpha val="89804"/>
              </a:srgbClr>
            </a:solidFill>
          </p:spPr>
        </p:sp>
        <p:sp>
          <p:nvSpPr>
            <p:cNvPr id="11" name="Freeform 11"/>
            <p:cNvSpPr/>
            <p:nvPr/>
          </p:nvSpPr>
          <p:spPr>
            <a:xfrm>
              <a:off x="0" y="0"/>
              <a:ext cx="10812145" cy="1134237"/>
            </a:xfrm>
            <a:custGeom>
              <a:avLst/>
              <a:gdLst/>
              <a:ahLst/>
              <a:cxnLst/>
              <a:rect l="l" t="t" r="r" b="b"/>
              <a:pathLst>
                <a:path w="10812145" h="1134237">
                  <a:moveTo>
                    <a:pt x="12700" y="0"/>
                  </a:moveTo>
                  <a:lnTo>
                    <a:pt x="10799445" y="0"/>
                  </a:lnTo>
                  <a:cubicBezTo>
                    <a:pt x="10806430" y="0"/>
                    <a:pt x="10812145" y="5715"/>
                    <a:pt x="10812145" y="12700"/>
                  </a:cubicBezTo>
                  <a:lnTo>
                    <a:pt x="10812145" y="1121537"/>
                  </a:lnTo>
                  <a:cubicBezTo>
                    <a:pt x="10812145" y="1128522"/>
                    <a:pt x="10806430" y="1134237"/>
                    <a:pt x="10799445" y="1134237"/>
                  </a:cubicBezTo>
                  <a:lnTo>
                    <a:pt x="12700" y="1134237"/>
                  </a:lnTo>
                  <a:cubicBezTo>
                    <a:pt x="5715" y="1134237"/>
                    <a:pt x="0" y="1128522"/>
                    <a:pt x="0" y="1121537"/>
                  </a:cubicBezTo>
                  <a:lnTo>
                    <a:pt x="0" y="12700"/>
                  </a:lnTo>
                  <a:cubicBezTo>
                    <a:pt x="0" y="5715"/>
                    <a:pt x="5715" y="0"/>
                    <a:pt x="12700" y="0"/>
                  </a:cubicBezTo>
                  <a:moveTo>
                    <a:pt x="12700" y="25400"/>
                  </a:moveTo>
                  <a:lnTo>
                    <a:pt x="12700" y="12700"/>
                  </a:lnTo>
                  <a:lnTo>
                    <a:pt x="25400" y="12700"/>
                  </a:lnTo>
                  <a:lnTo>
                    <a:pt x="25400" y="1121537"/>
                  </a:lnTo>
                  <a:lnTo>
                    <a:pt x="12700" y="1121537"/>
                  </a:lnTo>
                  <a:lnTo>
                    <a:pt x="12700" y="1108837"/>
                  </a:lnTo>
                  <a:lnTo>
                    <a:pt x="10799445" y="1108837"/>
                  </a:lnTo>
                  <a:lnTo>
                    <a:pt x="10799445" y="1121537"/>
                  </a:lnTo>
                  <a:lnTo>
                    <a:pt x="10786745" y="1121537"/>
                  </a:lnTo>
                  <a:lnTo>
                    <a:pt x="10786745" y="12700"/>
                  </a:lnTo>
                  <a:lnTo>
                    <a:pt x="10799445" y="12700"/>
                  </a:lnTo>
                  <a:lnTo>
                    <a:pt x="10799445" y="25400"/>
                  </a:lnTo>
                  <a:lnTo>
                    <a:pt x="12700" y="25400"/>
                  </a:lnTo>
                  <a:close/>
                </a:path>
              </a:pathLst>
            </a:custGeom>
            <a:solidFill>
              <a:srgbClr val="FF8D1C"/>
            </a:solidFill>
          </p:spPr>
        </p:sp>
      </p:grpSp>
      <p:grpSp>
        <p:nvGrpSpPr>
          <p:cNvPr id="12" name="Group 12"/>
          <p:cNvGrpSpPr/>
          <p:nvPr/>
        </p:nvGrpSpPr>
        <p:grpSpPr>
          <a:xfrm>
            <a:off x="1927405" y="4161838"/>
            <a:ext cx="5682084" cy="993210"/>
            <a:chOff x="0" y="0"/>
            <a:chExt cx="7576112" cy="1324280"/>
          </a:xfrm>
        </p:grpSpPr>
        <p:sp>
          <p:nvSpPr>
            <p:cNvPr id="13" name="Freeform 13"/>
            <p:cNvSpPr/>
            <p:nvPr/>
          </p:nvSpPr>
          <p:spPr>
            <a:xfrm>
              <a:off x="12700" y="12700"/>
              <a:ext cx="7550658" cy="1298956"/>
            </a:xfrm>
            <a:custGeom>
              <a:avLst/>
              <a:gdLst/>
              <a:ahLst/>
              <a:cxnLst/>
              <a:rect l="l" t="t" r="r" b="b"/>
              <a:pathLst>
                <a:path w="7550658" h="1298956">
                  <a:moveTo>
                    <a:pt x="0" y="216535"/>
                  </a:moveTo>
                  <a:cubicBezTo>
                    <a:pt x="0" y="96901"/>
                    <a:pt x="98425" y="0"/>
                    <a:pt x="219964" y="0"/>
                  </a:cubicBezTo>
                  <a:lnTo>
                    <a:pt x="7330694" y="0"/>
                  </a:lnTo>
                  <a:cubicBezTo>
                    <a:pt x="7452233" y="0"/>
                    <a:pt x="7550658" y="96901"/>
                    <a:pt x="7550658" y="216535"/>
                  </a:cubicBezTo>
                  <a:lnTo>
                    <a:pt x="7550658" y="1082421"/>
                  </a:lnTo>
                  <a:cubicBezTo>
                    <a:pt x="7550658" y="1201928"/>
                    <a:pt x="7452233" y="1298956"/>
                    <a:pt x="7330694" y="1298956"/>
                  </a:cubicBezTo>
                  <a:lnTo>
                    <a:pt x="219964" y="1298956"/>
                  </a:lnTo>
                  <a:cubicBezTo>
                    <a:pt x="98425" y="1298829"/>
                    <a:pt x="0" y="1201928"/>
                    <a:pt x="0" y="1082421"/>
                  </a:cubicBezTo>
                  <a:close/>
                </a:path>
              </a:pathLst>
            </a:custGeom>
            <a:solidFill>
              <a:srgbClr val="FF8D1C"/>
            </a:solidFill>
          </p:spPr>
        </p:sp>
        <p:sp>
          <p:nvSpPr>
            <p:cNvPr id="14" name="Freeform 14"/>
            <p:cNvSpPr/>
            <p:nvPr/>
          </p:nvSpPr>
          <p:spPr>
            <a:xfrm>
              <a:off x="0" y="0"/>
              <a:ext cx="7576058" cy="1324356"/>
            </a:xfrm>
            <a:custGeom>
              <a:avLst/>
              <a:gdLst/>
              <a:ahLst/>
              <a:cxnLst/>
              <a:rect l="l" t="t" r="r" b="b"/>
              <a:pathLst>
                <a:path w="7576058" h="1324356">
                  <a:moveTo>
                    <a:pt x="0" y="229235"/>
                  </a:moveTo>
                  <a:cubicBezTo>
                    <a:pt x="0" y="102362"/>
                    <a:pt x="104394" y="0"/>
                    <a:pt x="232664" y="0"/>
                  </a:cubicBezTo>
                  <a:lnTo>
                    <a:pt x="7343394" y="0"/>
                  </a:lnTo>
                  <a:lnTo>
                    <a:pt x="7343394" y="12700"/>
                  </a:lnTo>
                  <a:lnTo>
                    <a:pt x="7343394" y="0"/>
                  </a:lnTo>
                  <a:cubicBezTo>
                    <a:pt x="7471664" y="0"/>
                    <a:pt x="7576058" y="102362"/>
                    <a:pt x="7576058" y="229235"/>
                  </a:cubicBezTo>
                  <a:lnTo>
                    <a:pt x="7563358" y="229235"/>
                  </a:lnTo>
                  <a:lnTo>
                    <a:pt x="7576058" y="229235"/>
                  </a:lnTo>
                  <a:lnTo>
                    <a:pt x="7576058" y="1095121"/>
                  </a:lnTo>
                  <a:lnTo>
                    <a:pt x="7563358" y="1095121"/>
                  </a:lnTo>
                  <a:lnTo>
                    <a:pt x="7576058" y="1095121"/>
                  </a:lnTo>
                  <a:cubicBezTo>
                    <a:pt x="7576058" y="1221867"/>
                    <a:pt x="7471664" y="1324356"/>
                    <a:pt x="7343394" y="1324356"/>
                  </a:cubicBezTo>
                  <a:lnTo>
                    <a:pt x="7343394" y="1311656"/>
                  </a:lnTo>
                  <a:lnTo>
                    <a:pt x="7343394" y="1324356"/>
                  </a:lnTo>
                  <a:lnTo>
                    <a:pt x="232664" y="1324356"/>
                  </a:lnTo>
                  <a:lnTo>
                    <a:pt x="232664" y="1311656"/>
                  </a:lnTo>
                  <a:lnTo>
                    <a:pt x="232664" y="1324356"/>
                  </a:lnTo>
                  <a:cubicBezTo>
                    <a:pt x="104394" y="1324229"/>
                    <a:pt x="0" y="1221867"/>
                    <a:pt x="0" y="1095121"/>
                  </a:cubicBezTo>
                  <a:lnTo>
                    <a:pt x="0" y="229235"/>
                  </a:lnTo>
                  <a:lnTo>
                    <a:pt x="12700" y="229235"/>
                  </a:lnTo>
                  <a:lnTo>
                    <a:pt x="0" y="229235"/>
                  </a:lnTo>
                  <a:moveTo>
                    <a:pt x="25400" y="229235"/>
                  </a:moveTo>
                  <a:lnTo>
                    <a:pt x="25400" y="1095121"/>
                  </a:lnTo>
                  <a:lnTo>
                    <a:pt x="12700" y="1095121"/>
                  </a:lnTo>
                  <a:lnTo>
                    <a:pt x="25400" y="1095121"/>
                  </a:lnTo>
                  <a:cubicBezTo>
                    <a:pt x="25400" y="1207516"/>
                    <a:pt x="117983" y="1298956"/>
                    <a:pt x="232664" y="1298956"/>
                  </a:cubicBezTo>
                  <a:lnTo>
                    <a:pt x="7343394" y="1298956"/>
                  </a:lnTo>
                  <a:cubicBezTo>
                    <a:pt x="7458075" y="1298956"/>
                    <a:pt x="7550658" y="1207516"/>
                    <a:pt x="7550658" y="1095121"/>
                  </a:cubicBezTo>
                  <a:lnTo>
                    <a:pt x="7550658" y="229235"/>
                  </a:lnTo>
                  <a:cubicBezTo>
                    <a:pt x="7550658" y="116840"/>
                    <a:pt x="7458075" y="25400"/>
                    <a:pt x="7343394" y="25400"/>
                  </a:cubicBezTo>
                  <a:lnTo>
                    <a:pt x="232664" y="25400"/>
                  </a:lnTo>
                  <a:lnTo>
                    <a:pt x="232664" y="12700"/>
                  </a:lnTo>
                  <a:lnTo>
                    <a:pt x="232664" y="25400"/>
                  </a:lnTo>
                  <a:cubicBezTo>
                    <a:pt x="117983" y="25400"/>
                    <a:pt x="25400" y="116840"/>
                    <a:pt x="25400" y="229235"/>
                  </a:cubicBezTo>
                  <a:close/>
                </a:path>
              </a:pathLst>
            </a:custGeom>
            <a:solidFill>
              <a:srgbClr val="FFFFFF"/>
            </a:solidFill>
          </p:spPr>
        </p:sp>
      </p:grpSp>
      <p:grpSp>
        <p:nvGrpSpPr>
          <p:cNvPr id="15" name="Group 15"/>
          <p:cNvGrpSpPr/>
          <p:nvPr/>
        </p:nvGrpSpPr>
        <p:grpSpPr>
          <a:xfrm>
            <a:off x="1522903" y="6145800"/>
            <a:ext cx="8109100" cy="850650"/>
            <a:chOff x="0" y="0"/>
            <a:chExt cx="10812134" cy="1134200"/>
          </a:xfrm>
        </p:grpSpPr>
        <p:sp>
          <p:nvSpPr>
            <p:cNvPr id="16" name="Freeform 16"/>
            <p:cNvSpPr/>
            <p:nvPr/>
          </p:nvSpPr>
          <p:spPr>
            <a:xfrm>
              <a:off x="12700" y="12700"/>
              <a:ext cx="10786745" cy="1108837"/>
            </a:xfrm>
            <a:custGeom>
              <a:avLst/>
              <a:gdLst/>
              <a:ahLst/>
              <a:cxnLst/>
              <a:rect l="l" t="t" r="r" b="b"/>
              <a:pathLst>
                <a:path w="10786745" h="1108837">
                  <a:moveTo>
                    <a:pt x="0" y="0"/>
                  </a:moveTo>
                  <a:lnTo>
                    <a:pt x="10786745" y="0"/>
                  </a:lnTo>
                  <a:lnTo>
                    <a:pt x="10786745" y="1108837"/>
                  </a:lnTo>
                  <a:lnTo>
                    <a:pt x="0" y="1108837"/>
                  </a:lnTo>
                  <a:close/>
                </a:path>
              </a:pathLst>
            </a:custGeom>
            <a:solidFill>
              <a:srgbClr val="FFFFFF">
                <a:alpha val="89804"/>
              </a:srgbClr>
            </a:solidFill>
          </p:spPr>
        </p:sp>
        <p:sp>
          <p:nvSpPr>
            <p:cNvPr id="17" name="Freeform 17"/>
            <p:cNvSpPr/>
            <p:nvPr/>
          </p:nvSpPr>
          <p:spPr>
            <a:xfrm>
              <a:off x="0" y="0"/>
              <a:ext cx="10812145" cy="1134237"/>
            </a:xfrm>
            <a:custGeom>
              <a:avLst/>
              <a:gdLst/>
              <a:ahLst/>
              <a:cxnLst/>
              <a:rect l="l" t="t" r="r" b="b"/>
              <a:pathLst>
                <a:path w="10812145" h="1134237">
                  <a:moveTo>
                    <a:pt x="12700" y="0"/>
                  </a:moveTo>
                  <a:lnTo>
                    <a:pt x="10799445" y="0"/>
                  </a:lnTo>
                  <a:cubicBezTo>
                    <a:pt x="10806430" y="0"/>
                    <a:pt x="10812145" y="5715"/>
                    <a:pt x="10812145" y="12700"/>
                  </a:cubicBezTo>
                  <a:lnTo>
                    <a:pt x="10812145" y="1121537"/>
                  </a:lnTo>
                  <a:cubicBezTo>
                    <a:pt x="10812145" y="1128522"/>
                    <a:pt x="10806430" y="1134237"/>
                    <a:pt x="10799445" y="1134237"/>
                  </a:cubicBezTo>
                  <a:lnTo>
                    <a:pt x="12700" y="1134237"/>
                  </a:lnTo>
                  <a:cubicBezTo>
                    <a:pt x="5715" y="1134237"/>
                    <a:pt x="0" y="1128522"/>
                    <a:pt x="0" y="1121537"/>
                  </a:cubicBezTo>
                  <a:lnTo>
                    <a:pt x="0" y="12700"/>
                  </a:lnTo>
                  <a:cubicBezTo>
                    <a:pt x="0" y="5715"/>
                    <a:pt x="5715" y="0"/>
                    <a:pt x="12700" y="0"/>
                  </a:cubicBezTo>
                  <a:moveTo>
                    <a:pt x="12700" y="25400"/>
                  </a:moveTo>
                  <a:lnTo>
                    <a:pt x="12700" y="12700"/>
                  </a:lnTo>
                  <a:lnTo>
                    <a:pt x="25400" y="12700"/>
                  </a:lnTo>
                  <a:lnTo>
                    <a:pt x="25400" y="1121537"/>
                  </a:lnTo>
                  <a:lnTo>
                    <a:pt x="12700" y="1121537"/>
                  </a:lnTo>
                  <a:lnTo>
                    <a:pt x="12700" y="1108837"/>
                  </a:lnTo>
                  <a:lnTo>
                    <a:pt x="10799445" y="1108837"/>
                  </a:lnTo>
                  <a:lnTo>
                    <a:pt x="10799445" y="1121537"/>
                  </a:lnTo>
                  <a:lnTo>
                    <a:pt x="10786745" y="1121537"/>
                  </a:lnTo>
                  <a:lnTo>
                    <a:pt x="10786745" y="12700"/>
                  </a:lnTo>
                  <a:lnTo>
                    <a:pt x="10799445" y="12700"/>
                  </a:lnTo>
                  <a:lnTo>
                    <a:pt x="10799445" y="25400"/>
                  </a:lnTo>
                  <a:lnTo>
                    <a:pt x="12700" y="25400"/>
                  </a:lnTo>
                  <a:close/>
                </a:path>
              </a:pathLst>
            </a:custGeom>
            <a:solidFill>
              <a:srgbClr val="970098"/>
            </a:solidFill>
          </p:spPr>
        </p:sp>
      </p:grpSp>
      <p:grpSp>
        <p:nvGrpSpPr>
          <p:cNvPr id="18" name="Group 18"/>
          <p:cNvGrpSpPr/>
          <p:nvPr/>
        </p:nvGrpSpPr>
        <p:grpSpPr>
          <a:xfrm>
            <a:off x="1927405" y="5658718"/>
            <a:ext cx="5682084" cy="993210"/>
            <a:chOff x="0" y="0"/>
            <a:chExt cx="7576112" cy="1324280"/>
          </a:xfrm>
        </p:grpSpPr>
        <p:sp>
          <p:nvSpPr>
            <p:cNvPr id="19" name="Freeform 19"/>
            <p:cNvSpPr/>
            <p:nvPr/>
          </p:nvSpPr>
          <p:spPr>
            <a:xfrm>
              <a:off x="12700" y="12700"/>
              <a:ext cx="7550658" cy="1298956"/>
            </a:xfrm>
            <a:custGeom>
              <a:avLst/>
              <a:gdLst/>
              <a:ahLst/>
              <a:cxnLst/>
              <a:rect l="l" t="t" r="r" b="b"/>
              <a:pathLst>
                <a:path w="7550658" h="1298956">
                  <a:moveTo>
                    <a:pt x="0" y="216535"/>
                  </a:moveTo>
                  <a:cubicBezTo>
                    <a:pt x="0" y="96901"/>
                    <a:pt x="98425" y="0"/>
                    <a:pt x="219964" y="0"/>
                  </a:cubicBezTo>
                  <a:lnTo>
                    <a:pt x="7330694" y="0"/>
                  </a:lnTo>
                  <a:cubicBezTo>
                    <a:pt x="7452233" y="0"/>
                    <a:pt x="7550658" y="96901"/>
                    <a:pt x="7550658" y="216535"/>
                  </a:cubicBezTo>
                  <a:lnTo>
                    <a:pt x="7550658" y="1082421"/>
                  </a:lnTo>
                  <a:cubicBezTo>
                    <a:pt x="7550658" y="1201928"/>
                    <a:pt x="7452233" y="1298956"/>
                    <a:pt x="7330694" y="1298956"/>
                  </a:cubicBezTo>
                  <a:lnTo>
                    <a:pt x="219964" y="1298956"/>
                  </a:lnTo>
                  <a:cubicBezTo>
                    <a:pt x="98425" y="1298829"/>
                    <a:pt x="0" y="1201928"/>
                    <a:pt x="0" y="1082421"/>
                  </a:cubicBezTo>
                  <a:close/>
                </a:path>
              </a:pathLst>
            </a:custGeom>
            <a:solidFill>
              <a:srgbClr val="970098"/>
            </a:solidFill>
          </p:spPr>
        </p:sp>
        <p:sp>
          <p:nvSpPr>
            <p:cNvPr id="20" name="Freeform 20"/>
            <p:cNvSpPr/>
            <p:nvPr/>
          </p:nvSpPr>
          <p:spPr>
            <a:xfrm>
              <a:off x="0" y="0"/>
              <a:ext cx="7576058" cy="1324356"/>
            </a:xfrm>
            <a:custGeom>
              <a:avLst/>
              <a:gdLst/>
              <a:ahLst/>
              <a:cxnLst/>
              <a:rect l="l" t="t" r="r" b="b"/>
              <a:pathLst>
                <a:path w="7576058" h="1324356">
                  <a:moveTo>
                    <a:pt x="0" y="229235"/>
                  </a:moveTo>
                  <a:cubicBezTo>
                    <a:pt x="0" y="102362"/>
                    <a:pt x="104394" y="0"/>
                    <a:pt x="232664" y="0"/>
                  </a:cubicBezTo>
                  <a:lnTo>
                    <a:pt x="7343394" y="0"/>
                  </a:lnTo>
                  <a:lnTo>
                    <a:pt x="7343394" y="12700"/>
                  </a:lnTo>
                  <a:lnTo>
                    <a:pt x="7343394" y="0"/>
                  </a:lnTo>
                  <a:cubicBezTo>
                    <a:pt x="7471664" y="0"/>
                    <a:pt x="7576058" y="102362"/>
                    <a:pt x="7576058" y="229235"/>
                  </a:cubicBezTo>
                  <a:lnTo>
                    <a:pt x="7563358" y="229235"/>
                  </a:lnTo>
                  <a:lnTo>
                    <a:pt x="7576058" y="229235"/>
                  </a:lnTo>
                  <a:lnTo>
                    <a:pt x="7576058" y="1095121"/>
                  </a:lnTo>
                  <a:lnTo>
                    <a:pt x="7563358" y="1095121"/>
                  </a:lnTo>
                  <a:lnTo>
                    <a:pt x="7576058" y="1095121"/>
                  </a:lnTo>
                  <a:cubicBezTo>
                    <a:pt x="7576058" y="1221867"/>
                    <a:pt x="7471664" y="1324356"/>
                    <a:pt x="7343394" y="1324356"/>
                  </a:cubicBezTo>
                  <a:lnTo>
                    <a:pt x="7343394" y="1311656"/>
                  </a:lnTo>
                  <a:lnTo>
                    <a:pt x="7343394" y="1324356"/>
                  </a:lnTo>
                  <a:lnTo>
                    <a:pt x="232664" y="1324356"/>
                  </a:lnTo>
                  <a:lnTo>
                    <a:pt x="232664" y="1311656"/>
                  </a:lnTo>
                  <a:lnTo>
                    <a:pt x="232664" y="1324356"/>
                  </a:lnTo>
                  <a:cubicBezTo>
                    <a:pt x="104394" y="1324229"/>
                    <a:pt x="0" y="1221867"/>
                    <a:pt x="0" y="1095121"/>
                  </a:cubicBezTo>
                  <a:lnTo>
                    <a:pt x="0" y="229235"/>
                  </a:lnTo>
                  <a:lnTo>
                    <a:pt x="12700" y="229235"/>
                  </a:lnTo>
                  <a:lnTo>
                    <a:pt x="0" y="229235"/>
                  </a:lnTo>
                  <a:moveTo>
                    <a:pt x="25400" y="229235"/>
                  </a:moveTo>
                  <a:lnTo>
                    <a:pt x="25400" y="1095121"/>
                  </a:lnTo>
                  <a:lnTo>
                    <a:pt x="12700" y="1095121"/>
                  </a:lnTo>
                  <a:lnTo>
                    <a:pt x="25400" y="1095121"/>
                  </a:lnTo>
                  <a:cubicBezTo>
                    <a:pt x="25400" y="1207516"/>
                    <a:pt x="117983" y="1298956"/>
                    <a:pt x="232664" y="1298956"/>
                  </a:cubicBezTo>
                  <a:lnTo>
                    <a:pt x="7343394" y="1298956"/>
                  </a:lnTo>
                  <a:cubicBezTo>
                    <a:pt x="7458075" y="1298956"/>
                    <a:pt x="7550658" y="1207516"/>
                    <a:pt x="7550658" y="1095121"/>
                  </a:cubicBezTo>
                  <a:lnTo>
                    <a:pt x="7550658" y="229235"/>
                  </a:lnTo>
                  <a:cubicBezTo>
                    <a:pt x="7550658" y="116840"/>
                    <a:pt x="7458075" y="25400"/>
                    <a:pt x="7343394" y="25400"/>
                  </a:cubicBezTo>
                  <a:lnTo>
                    <a:pt x="232664" y="25400"/>
                  </a:lnTo>
                  <a:lnTo>
                    <a:pt x="232664" y="12700"/>
                  </a:lnTo>
                  <a:lnTo>
                    <a:pt x="232664" y="25400"/>
                  </a:lnTo>
                  <a:cubicBezTo>
                    <a:pt x="117983" y="25400"/>
                    <a:pt x="25400" y="116840"/>
                    <a:pt x="25400" y="229235"/>
                  </a:cubicBezTo>
                  <a:close/>
                </a:path>
              </a:pathLst>
            </a:custGeom>
            <a:solidFill>
              <a:srgbClr val="FFFFFF"/>
            </a:solidFill>
          </p:spPr>
        </p:sp>
      </p:grpSp>
      <p:pic>
        <p:nvPicPr>
          <p:cNvPr id="22" name="Picture 22"/>
          <p:cNvPicPr>
            <a:picLocks noChangeAspect="1"/>
          </p:cNvPicPr>
          <p:nvPr/>
        </p:nvPicPr>
        <p:blipFill>
          <a:blip r:embed="rId3"/>
          <a:srcRect/>
          <a:stretch>
            <a:fillRect/>
          </a:stretch>
        </p:blipFill>
        <p:spPr>
          <a:xfrm>
            <a:off x="11265596" y="1885121"/>
            <a:ext cx="6224584" cy="6263732"/>
          </a:xfrm>
          <a:prstGeom prst="rect">
            <a:avLst/>
          </a:prstGeom>
        </p:spPr>
      </p:pic>
      <p:sp>
        <p:nvSpPr>
          <p:cNvPr id="23" name="TextBox 23"/>
          <p:cNvSpPr txBox="1"/>
          <p:nvPr/>
        </p:nvSpPr>
        <p:spPr>
          <a:xfrm>
            <a:off x="1028700" y="401817"/>
            <a:ext cx="13285573" cy="974626"/>
          </a:xfrm>
          <a:prstGeom prst="rect">
            <a:avLst/>
          </a:prstGeom>
        </p:spPr>
        <p:txBody>
          <a:bodyPr lIns="0" tIns="0" rIns="0" bIns="0" rtlCol="0" anchor="t">
            <a:spAutoFit/>
          </a:bodyPr>
          <a:lstStyle/>
          <a:p>
            <a:pPr algn="l">
              <a:lnSpc>
                <a:spcPts val="3780"/>
              </a:lnSpc>
            </a:pPr>
            <a:r>
              <a:rPr lang="en-US" sz="4000" b="1" dirty="0">
                <a:solidFill>
                  <a:srgbClr val="EF6B43"/>
                </a:solidFill>
                <a:latin typeface="Arial" panose="020B0604020202020204" pitchFamily="34" charset="0"/>
                <a:cs typeface="Arial" panose="020B0604020202020204" pitchFamily="34" charset="0"/>
              </a:rPr>
              <a:t>Concerns on service provision from RCM survey free text</a:t>
            </a:r>
          </a:p>
        </p:txBody>
      </p:sp>
      <p:sp>
        <p:nvSpPr>
          <p:cNvPr id="24" name="TextBox 24"/>
          <p:cNvSpPr txBox="1"/>
          <p:nvPr/>
        </p:nvSpPr>
        <p:spPr>
          <a:xfrm>
            <a:off x="2117659" y="2660167"/>
            <a:ext cx="5301575" cy="974217"/>
          </a:xfrm>
          <a:prstGeom prst="rect">
            <a:avLst/>
          </a:prstGeom>
        </p:spPr>
        <p:txBody>
          <a:bodyPr lIns="0" tIns="0" rIns="0" bIns="0" rtlCol="0" anchor="t">
            <a:spAutoFit/>
          </a:bodyPr>
          <a:lstStyle/>
          <a:p>
            <a:pPr algn="l">
              <a:lnSpc>
                <a:spcPts val="3564"/>
              </a:lnSpc>
            </a:pPr>
            <a:r>
              <a:rPr lang="en-US" sz="3300">
                <a:solidFill>
                  <a:srgbClr val="FFFFFF"/>
                </a:solidFill>
                <a:latin typeface="Arial"/>
              </a:rPr>
              <a:t>Midwives safety and wellbeing</a:t>
            </a:r>
          </a:p>
        </p:txBody>
      </p:sp>
      <p:sp>
        <p:nvSpPr>
          <p:cNvPr id="25" name="TextBox 25"/>
          <p:cNvSpPr txBox="1"/>
          <p:nvPr/>
        </p:nvSpPr>
        <p:spPr>
          <a:xfrm>
            <a:off x="2117659" y="4380885"/>
            <a:ext cx="5301575" cy="526542"/>
          </a:xfrm>
          <a:prstGeom prst="rect">
            <a:avLst/>
          </a:prstGeom>
        </p:spPr>
        <p:txBody>
          <a:bodyPr lIns="0" tIns="0" rIns="0" bIns="0" rtlCol="0" anchor="t">
            <a:spAutoFit/>
          </a:bodyPr>
          <a:lstStyle/>
          <a:p>
            <a:pPr algn="l">
              <a:lnSpc>
                <a:spcPts val="3564"/>
              </a:lnSpc>
            </a:pPr>
            <a:r>
              <a:rPr lang="en-US" sz="3300" dirty="0">
                <a:solidFill>
                  <a:srgbClr val="FFFFFF"/>
                </a:solidFill>
                <a:latin typeface="Arial"/>
              </a:rPr>
              <a:t>Demand for homebirth</a:t>
            </a:r>
          </a:p>
        </p:txBody>
      </p:sp>
      <p:sp>
        <p:nvSpPr>
          <p:cNvPr id="26" name="TextBox 26"/>
          <p:cNvSpPr txBox="1"/>
          <p:nvPr/>
        </p:nvSpPr>
        <p:spPr>
          <a:xfrm>
            <a:off x="2117659" y="5877765"/>
            <a:ext cx="5301575" cy="526542"/>
          </a:xfrm>
          <a:prstGeom prst="rect">
            <a:avLst/>
          </a:prstGeom>
        </p:spPr>
        <p:txBody>
          <a:bodyPr lIns="0" tIns="0" rIns="0" bIns="0" rtlCol="0" anchor="t">
            <a:spAutoFit/>
          </a:bodyPr>
          <a:lstStyle/>
          <a:p>
            <a:pPr algn="l">
              <a:lnSpc>
                <a:spcPts val="3564"/>
              </a:lnSpc>
            </a:pPr>
            <a:r>
              <a:rPr lang="en-US" sz="3300">
                <a:solidFill>
                  <a:srgbClr val="FFFFFF"/>
                </a:solidFill>
                <a:latin typeface="Arial"/>
              </a:rPr>
              <a:t>Staffing Shortages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70" r="170"/>
          <a:stretch>
            <a:fillRect/>
          </a:stretch>
        </p:blipFill>
        <p:spPr>
          <a:xfrm>
            <a:off x="7772400" y="2532785"/>
            <a:ext cx="1701212" cy="4860603"/>
          </a:xfrm>
          <a:prstGeom prst="rect">
            <a:avLst/>
          </a:prstGeom>
        </p:spPr>
      </p:pic>
      <p:pic>
        <p:nvPicPr>
          <p:cNvPr id="4" name="Picture 4"/>
          <p:cNvPicPr>
            <a:picLocks noChangeAspect="1"/>
          </p:cNvPicPr>
          <p:nvPr/>
        </p:nvPicPr>
        <p:blipFill>
          <a:blip r:embed="rId4"/>
          <a:srcRect t="30" b="30"/>
          <a:stretch>
            <a:fillRect/>
          </a:stretch>
        </p:blipFill>
        <p:spPr>
          <a:xfrm>
            <a:off x="15742351" y="2532785"/>
            <a:ext cx="1739449" cy="4969853"/>
          </a:xfrm>
          <a:prstGeom prst="rect">
            <a:avLst/>
          </a:prstGeom>
        </p:spPr>
      </p:pic>
      <p:pic>
        <p:nvPicPr>
          <p:cNvPr id="6" name="Picture 6"/>
          <p:cNvPicPr>
            <a:picLocks noChangeAspect="1"/>
          </p:cNvPicPr>
          <p:nvPr/>
        </p:nvPicPr>
        <p:blipFill>
          <a:blip r:embed="rId5"/>
          <a:srcRect/>
          <a:stretch>
            <a:fillRect/>
          </a:stretch>
        </p:blipFill>
        <p:spPr>
          <a:xfrm>
            <a:off x="1066800" y="2695922"/>
            <a:ext cx="6454966" cy="4308690"/>
          </a:xfrm>
          <a:prstGeom prst="rect">
            <a:avLst/>
          </a:prstGeom>
        </p:spPr>
      </p:pic>
      <p:sp>
        <p:nvSpPr>
          <p:cNvPr id="7" name="TextBox 7"/>
          <p:cNvSpPr txBox="1"/>
          <p:nvPr/>
        </p:nvSpPr>
        <p:spPr>
          <a:xfrm>
            <a:off x="9169179" y="3407992"/>
            <a:ext cx="7081298" cy="3621468"/>
          </a:xfrm>
          <a:prstGeom prst="rect">
            <a:avLst/>
          </a:prstGeom>
        </p:spPr>
        <p:txBody>
          <a:bodyPr lIns="0" tIns="0" rIns="0" bIns="0" rtlCol="0" anchor="t">
            <a:spAutoFit/>
          </a:bodyPr>
          <a:lstStyle/>
          <a:p>
            <a:pPr algn="ctr">
              <a:lnSpc>
                <a:spcPts val="2806"/>
              </a:lnSpc>
            </a:pPr>
            <a:r>
              <a:rPr lang="en-US" sz="2338" i="1" dirty="0">
                <a:solidFill>
                  <a:srgbClr val="000000"/>
                </a:solidFill>
                <a:latin typeface="Arial" panose="020B0604020202020204" pitchFamily="34" charset="0"/>
                <a:cs typeface="Arial" panose="020B0604020202020204" pitchFamily="34" charset="0"/>
              </a:rPr>
              <a:t>The safety of the midwives seems to be overlooked. </a:t>
            </a:r>
          </a:p>
          <a:p>
            <a:pPr algn="ctr">
              <a:lnSpc>
                <a:spcPts val="2806"/>
              </a:lnSpc>
            </a:pPr>
            <a:r>
              <a:rPr lang="en-US" sz="2338" i="1" dirty="0">
                <a:solidFill>
                  <a:srgbClr val="000000"/>
                </a:solidFill>
                <a:latin typeface="Arial" panose="020B0604020202020204" pitchFamily="34" charset="0"/>
                <a:cs typeface="Arial" panose="020B0604020202020204" pitchFamily="34" charset="0"/>
              </a:rPr>
              <a:t>The country is in lockdown and yet midwives are expected to continue and provide care when we have no control over that environment </a:t>
            </a:r>
          </a:p>
          <a:p>
            <a:pPr algn="ctr">
              <a:lnSpc>
                <a:spcPts val="2806"/>
              </a:lnSpc>
            </a:pPr>
            <a:r>
              <a:rPr lang="en-US" sz="2338" i="1" dirty="0">
                <a:solidFill>
                  <a:srgbClr val="000000"/>
                </a:solidFill>
                <a:latin typeface="Arial" panose="020B0604020202020204" pitchFamily="34" charset="0"/>
                <a:cs typeface="Arial" panose="020B0604020202020204" pitchFamily="34" charset="0"/>
              </a:rPr>
              <a:t>[ women’s homes ] . </a:t>
            </a:r>
          </a:p>
          <a:p>
            <a:pPr algn="ctr">
              <a:lnSpc>
                <a:spcPts val="2806"/>
              </a:lnSpc>
            </a:pPr>
            <a:r>
              <a:rPr lang="en-US" sz="2338" i="1" dirty="0">
                <a:solidFill>
                  <a:srgbClr val="000000"/>
                </a:solidFill>
                <a:latin typeface="Arial" panose="020B0604020202020204" pitchFamily="34" charset="0"/>
                <a:cs typeface="Arial" panose="020B0604020202020204" pitchFamily="34" charset="0"/>
              </a:rPr>
              <a:t>All the reports/updated guidance refers to the safety of the women and their babies which is of course important, however the midwives and support workers safety is paramount. They are working through extremely challenging times.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70" r="170"/>
          <a:stretch>
            <a:fillRect/>
          </a:stretch>
        </p:blipFill>
        <p:spPr>
          <a:xfrm>
            <a:off x="1834294" y="2174853"/>
            <a:ext cx="1619411" cy="4626887"/>
          </a:xfrm>
          <a:prstGeom prst="rect">
            <a:avLst/>
          </a:prstGeom>
        </p:spPr>
      </p:pic>
      <p:pic>
        <p:nvPicPr>
          <p:cNvPr id="4" name="Picture 4"/>
          <p:cNvPicPr>
            <a:picLocks noChangeAspect="1"/>
          </p:cNvPicPr>
          <p:nvPr/>
        </p:nvPicPr>
        <p:blipFill>
          <a:blip r:embed="rId4"/>
          <a:srcRect t="30" b="30"/>
          <a:stretch>
            <a:fillRect/>
          </a:stretch>
        </p:blipFill>
        <p:spPr>
          <a:xfrm>
            <a:off x="9243902" y="2174853"/>
            <a:ext cx="1674598" cy="4784563"/>
          </a:xfrm>
          <a:prstGeom prst="rect">
            <a:avLst/>
          </a:prstGeom>
        </p:spPr>
      </p:pic>
      <p:pic>
        <p:nvPicPr>
          <p:cNvPr id="6" name="Picture 6"/>
          <p:cNvPicPr>
            <a:picLocks noChangeAspect="1"/>
          </p:cNvPicPr>
          <p:nvPr/>
        </p:nvPicPr>
        <p:blipFill>
          <a:blip r:embed="rId5"/>
          <a:srcRect/>
          <a:stretch>
            <a:fillRect/>
          </a:stretch>
        </p:blipFill>
        <p:spPr>
          <a:xfrm>
            <a:off x="11506200" y="800100"/>
            <a:ext cx="5482971" cy="8229600"/>
          </a:xfrm>
          <a:prstGeom prst="rect">
            <a:avLst/>
          </a:prstGeom>
        </p:spPr>
      </p:pic>
      <p:sp>
        <p:nvSpPr>
          <p:cNvPr id="7" name="TextBox 7"/>
          <p:cNvSpPr txBox="1"/>
          <p:nvPr/>
        </p:nvSpPr>
        <p:spPr>
          <a:xfrm>
            <a:off x="2937849" y="3483408"/>
            <a:ext cx="7163230" cy="2009775"/>
          </a:xfrm>
          <a:prstGeom prst="rect">
            <a:avLst/>
          </a:prstGeom>
        </p:spPr>
        <p:txBody>
          <a:bodyPr lIns="0" tIns="0" rIns="0" bIns="0" rtlCol="0" anchor="t">
            <a:spAutoFit/>
          </a:bodyPr>
          <a:lstStyle/>
          <a:p>
            <a:pPr>
              <a:lnSpc>
                <a:spcPts val="3122"/>
              </a:lnSpc>
            </a:pPr>
            <a:r>
              <a:rPr lang="en-US" sz="2602" dirty="0">
                <a:solidFill>
                  <a:srgbClr val="000000"/>
                </a:solidFill>
                <a:latin typeface="Arial Italics"/>
              </a:rPr>
              <a:t>Requests for home birth are increasing and </a:t>
            </a:r>
          </a:p>
          <a:p>
            <a:pPr algn="ctr">
              <a:lnSpc>
                <a:spcPts val="3122"/>
              </a:lnSpc>
            </a:pPr>
            <a:r>
              <a:rPr lang="en-US" sz="2602" dirty="0">
                <a:solidFill>
                  <a:srgbClr val="000000"/>
                </a:solidFill>
                <a:latin typeface="Arial Italics"/>
              </a:rPr>
              <a:t>(we are) unable to provide cover for this given current staffing. Promotion of home births is being advocated by doulas and charities advising safest method of birth at this time.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4" name="Picture 4"/>
          <p:cNvPicPr>
            <a:picLocks noChangeAspect="1"/>
          </p:cNvPicPr>
          <p:nvPr/>
        </p:nvPicPr>
        <p:blipFill>
          <a:blip r:embed="rId3"/>
          <a:srcRect/>
          <a:stretch>
            <a:fillRect/>
          </a:stretch>
        </p:blipFill>
        <p:spPr>
          <a:xfrm>
            <a:off x="11612696" y="1753790"/>
            <a:ext cx="6515729" cy="6339194"/>
          </a:xfrm>
          <a:prstGeom prst="rect">
            <a:avLst/>
          </a:prstGeom>
        </p:spPr>
      </p:pic>
      <p:sp>
        <p:nvSpPr>
          <p:cNvPr id="5" name="TextBox 5"/>
          <p:cNvSpPr txBox="1"/>
          <p:nvPr/>
        </p:nvSpPr>
        <p:spPr>
          <a:xfrm>
            <a:off x="1034415" y="2049490"/>
            <a:ext cx="10375953" cy="5398770"/>
          </a:xfrm>
          <a:prstGeom prst="rect">
            <a:avLst/>
          </a:prstGeom>
        </p:spPr>
        <p:txBody>
          <a:bodyPr lIns="0" tIns="0" rIns="0" bIns="0" rtlCol="0" anchor="t">
            <a:spAutoFit/>
          </a:bodyPr>
          <a:lstStyle/>
          <a:p>
            <a:pPr marL="542925" lvl="1" indent="-271462">
              <a:lnSpc>
                <a:spcPts val="3240"/>
              </a:lnSpc>
              <a:buFont typeface="Arial"/>
              <a:buChar char="•"/>
            </a:pPr>
            <a:r>
              <a:rPr lang="en-US" sz="3000" dirty="0">
                <a:solidFill>
                  <a:srgbClr val="000000"/>
                </a:solidFill>
                <a:latin typeface="Arial"/>
              </a:rPr>
              <a:t>The pandemic led to the </a:t>
            </a:r>
            <a:r>
              <a:rPr lang="en-US" sz="3000" dirty="0" err="1">
                <a:solidFill>
                  <a:srgbClr val="000000"/>
                </a:solidFill>
                <a:latin typeface="Arial Bold"/>
              </a:rPr>
              <a:t>centralisation</a:t>
            </a:r>
            <a:r>
              <a:rPr lang="en-US" sz="3000" dirty="0">
                <a:solidFill>
                  <a:srgbClr val="000000"/>
                </a:solidFill>
                <a:latin typeface="Arial Bold"/>
              </a:rPr>
              <a:t> </a:t>
            </a:r>
            <a:r>
              <a:rPr lang="en-US" sz="3000" dirty="0">
                <a:solidFill>
                  <a:srgbClr val="000000"/>
                </a:solidFill>
                <a:latin typeface="Arial"/>
              </a:rPr>
              <a:t>of UK maternity care and the disruption of midwifery-led service provision, especially during the first wave of the pandemic in April-June 2020. </a:t>
            </a:r>
          </a:p>
          <a:p>
            <a:pPr>
              <a:lnSpc>
                <a:spcPts val="3240"/>
              </a:lnSpc>
            </a:pPr>
            <a:endParaRPr lang="en-US" sz="3000" dirty="0">
              <a:solidFill>
                <a:srgbClr val="000000"/>
              </a:solidFill>
              <a:latin typeface="Arial"/>
            </a:endParaRPr>
          </a:p>
          <a:p>
            <a:pPr marL="542925" lvl="1" indent="-271462">
              <a:lnSpc>
                <a:spcPts val="3240"/>
              </a:lnSpc>
              <a:buFont typeface="Arial"/>
              <a:buChar char="•"/>
            </a:pPr>
            <a:r>
              <a:rPr lang="en-US" sz="3000" dirty="0">
                <a:solidFill>
                  <a:srgbClr val="000000"/>
                </a:solidFill>
                <a:latin typeface="Arial"/>
              </a:rPr>
              <a:t>There was significant </a:t>
            </a:r>
            <a:r>
              <a:rPr lang="en-US" sz="3000" dirty="0">
                <a:solidFill>
                  <a:srgbClr val="000000"/>
                </a:solidFill>
                <a:latin typeface="Arial Bold"/>
              </a:rPr>
              <a:t>regional variation</a:t>
            </a:r>
            <a:r>
              <a:rPr lang="en-US" sz="3000" dirty="0">
                <a:solidFill>
                  <a:srgbClr val="000000"/>
                </a:solidFill>
                <a:latin typeface="Arial"/>
              </a:rPr>
              <a:t> in this disruption, and some suggestion that in NHS </a:t>
            </a:r>
            <a:r>
              <a:rPr lang="en-US" sz="3000" dirty="0" err="1">
                <a:solidFill>
                  <a:srgbClr val="000000"/>
                </a:solidFill>
                <a:latin typeface="Arial"/>
              </a:rPr>
              <a:t>organisations</a:t>
            </a:r>
            <a:r>
              <a:rPr lang="en-US" sz="3000" dirty="0">
                <a:solidFill>
                  <a:srgbClr val="000000"/>
                </a:solidFill>
                <a:latin typeface="Arial"/>
              </a:rPr>
              <a:t> with a stronger </a:t>
            </a:r>
            <a:r>
              <a:rPr lang="en-US" sz="3000" dirty="0">
                <a:solidFill>
                  <a:srgbClr val="000000"/>
                </a:solidFill>
                <a:latin typeface="Arial Bold"/>
              </a:rPr>
              <a:t>pre-existing commitment to community provision</a:t>
            </a:r>
            <a:r>
              <a:rPr lang="en-US" sz="3000" dirty="0">
                <a:solidFill>
                  <a:srgbClr val="000000"/>
                </a:solidFill>
                <a:latin typeface="Arial"/>
              </a:rPr>
              <a:t> there was less </a:t>
            </a:r>
            <a:r>
              <a:rPr lang="en-US" sz="3000" dirty="0" err="1">
                <a:solidFill>
                  <a:srgbClr val="000000"/>
                </a:solidFill>
                <a:latin typeface="Arial"/>
              </a:rPr>
              <a:t>centralisation</a:t>
            </a:r>
            <a:r>
              <a:rPr lang="en-US" sz="3000" dirty="0">
                <a:solidFill>
                  <a:srgbClr val="000000"/>
                </a:solidFill>
                <a:latin typeface="Arial"/>
              </a:rPr>
              <a:t>. </a:t>
            </a:r>
          </a:p>
          <a:p>
            <a:pPr>
              <a:lnSpc>
                <a:spcPts val="3240"/>
              </a:lnSpc>
            </a:pPr>
            <a:endParaRPr lang="en-US" sz="3000" dirty="0">
              <a:solidFill>
                <a:srgbClr val="000000"/>
              </a:solidFill>
              <a:latin typeface="Arial"/>
            </a:endParaRPr>
          </a:p>
          <a:p>
            <a:pPr marL="542925" lvl="1" indent="-271462">
              <a:lnSpc>
                <a:spcPts val="3240"/>
              </a:lnSpc>
              <a:buFont typeface="Arial"/>
              <a:buChar char="•"/>
            </a:pPr>
            <a:r>
              <a:rPr lang="en-US" sz="3000" dirty="0">
                <a:solidFill>
                  <a:srgbClr val="000000"/>
                </a:solidFill>
                <a:latin typeface="Arial"/>
              </a:rPr>
              <a:t>It was also apparent that in the second wave midwifery-led services were maintained to a greater extent. </a:t>
            </a:r>
          </a:p>
          <a:p>
            <a:pPr algn="l">
              <a:lnSpc>
                <a:spcPts val="3240"/>
              </a:lnSpc>
            </a:pPr>
            <a:endParaRPr lang="en-US" sz="3000" dirty="0">
              <a:solidFill>
                <a:srgbClr val="000000"/>
              </a:solidFill>
              <a:latin typeface="Arial"/>
            </a:endParaRPr>
          </a:p>
        </p:txBody>
      </p:sp>
      <p:sp>
        <p:nvSpPr>
          <p:cNvPr id="6" name="TextBox 6"/>
          <p:cNvSpPr txBox="1"/>
          <p:nvPr/>
        </p:nvSpPr>
        <p:spPr>
          <a:xfrm>
            <a:off x="1447800" y="749029"/>
            <a:ext cx="11647170" cy="551433"/>
          </a:xfrm>
          <a:prstGeom prst="rect">
            <a:avLst/>
          </a:prstGeom>
        </p:spPr>
        <p:txBody>
          <a:bodyPr lIns="0" tIns="0" rIns="0" bIns="0" rtlCol="0" anchor="t">
            <a:spAutoFit/>
          </a:bodyPr>
          <a:lstStyle/>
          <a:p>
            <a:pPr algn="l">
              <a:lnSpc>
                <a:spcPts val="4320"/>
              </a:lnSpc>
            </a:pPr>
            <a:r>
              <a:rPr lang="en-US" sz="4000" b="1" dirty="0">
                <a:solidFill>
                  <a:srgbClr val="A73589"/>
                </a:solidFill>
                <a:latin typeface="Arial" panose="020B0604020202020204" pitchFamily="34" charset="0"/>
                <a:cs typeface="Arial" panose="020B0604020202020204" pitchFamily="34" charset="0"/>
              </a:rPr>
              <a:t>Conclusion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4" name="Picture 4"/>
          <p:cNvPicPr>
            <a:picLocks noChangeAspect="1"/>
          </p:cNvPicPr>
          <p:nvPr/>
        </p:nvPicPr>
        <p:blipFill>
          <a:blip r:embed="rId3"/>
          <a:srcRect/>
          <a:stretch>
            <a:fillRect/>
          </a:stretch>
        </p:blipFill>
        <p:spPr>
          <a:xfrm>
            <a:off x="10318780" y="1408699"/>
            <a:ext cx="6012526" cy="6829042"/>
          </a:xfrm>
          <a:prstGeom prst="rect">
            <a:avLst/>
          </a:prstGeom>
        </p:spPr>
      </p:pic>
      <p:pic>
        <p:nvPicPr>
          <p:cNvPr id="5" name="Picture 5"/>
          <p:cNvPicPr>
            <a:picLocks noChangeAspect="1"/>
          </p:cNvPicPr>
          <p:nvPr/>
        </p:nvPicPr>
        <p:blipFill>
          <a:blip r:embed="rId4"/>
          <a:srcRect/>
          <a:stretch>
            <a:fillRect/>
          </a:stretch>
        </p:blipFill>
        <p:spPr>
          <a:xfrm>
            <a:off x="1028700" y="379016"/>
            <a:ext cx="7376980" cy="4764484"/>
          </a:xfrm>
          <a:prstGeom prst="rect">
            <a:avLst/>
          </a:prstGeom>
        </p:spPr>
      </p:pic>
      <p:sp>
        <p:nvSpPr>
          <p:cNvPr id="7" name="TextBox 7"/>
          <p:cNvSpPr txBox="1"/>
          <p:nvPr/>
        </p:nvSpPr>
        <p:spPr>
          <a:xfrm>
            <a:off x="613622" y="5721585"/>
            <a:ext cx="9441971" cy="3240216"/>
          </a:xfrm>
          <a:prstGeom prst="rect">
            <a:avLst/>
          </a:prstGeom>
        </p:spPr>
        <p:txBody>
          <a:bodyPr lIns="0" tIns="0" rIns="0" bIns="0" rtlCol="0" anchor="t">
            <a:spAutoFit/>
          </a:bodyPr>
          <a:lstStyle/>
          <a:p>
            <a:pPr marL="564059" lvl="1" indent="-282030">
              <a:lnSpc>
                <a:spcPts val="2821"/>
              </a:lnSpc>
              <a:buFont typeface="Arial"/>
              <a:buChar char="•"/>
            </a:pPr>
            <a:r>
              <a:rPr lang="en-US" sz="2612" dirty="0">
                <a:solidFill>
                  <a:srgbClr val="000000"/>
                </a:solidFill>
                <a:latin typeface="Arial"/>
              </a:rPr>
              <a:t>Reversal of the declining homebirth rate.</a:t>
            </a:r>
          </a:p>
          <a:p>
            <a:pPr marL="564059" lvl="1" indent="-282030">
              <a:lnSpc>
                <a:spcPts val="2821"/>
              </a:lnSpc>
              <a:buFont typeface="Arial"/>
              <a:buChar char="•"/>
            </a:pPr>
            <a:r>
              <a:rPr lang="en-US" sz="2612" dirty="0">
                <a:solidFill>
                  <a:srgbClr val="000000"/>
                </a:solidFill>
                <a:latin typeface="Arial"/>
              </a:rPr>
              <a:t>For the first time in five years, there is a slight increase to </a:t>
            </a:r>
            <a:r>
              <a:rPr lang="en-US" sz="2612" dirty="0">
                <a:solidFill>
                  <a:srgbClr val="000000"/>
                </a:solidFill>
                <a:latin typeface="Arial Bold"/>
              </a:rPr>
              <a:t>2.4 </a:t>
            </a:r>
            <a:r>
              <a:rPr lang="en-US" sz="2612" dirty="0">
                <a:solidFill>
                  <a:srgbClr val="000000"/>
                </a:solidFill>
                <a:latin typeface="Arial"/>
              </a:rPr>
              <a:t>per cent of births taking place at home </a:t>
            </a:r>
            <a:r>
              <a:rPr lang="en-US" sz="2612" dirty="0">
                <a:solidFill>
                  <a:srgbClr val="000000"/>
                </a:solidFill>
                <a:latin typeface="Arial Bold"/>
              </a:rPr>
              <a:t>in 2020 </a:t>
            </a:r>
            <a:r>
              <a:rPr lang="en-US" sz="2612" dirty="0">
                <a:solidFill>
                  <a:srgbClr val="000000"/>
                </a:solidFill>
                <a:latin typeface="Arial"/>
              </a:rPr>
              <a:t>compared to</a:t>
            </a:r>
            <a:r>
              <a:rPr lang="en-US" sz="2612" dirty="0">
                <a:solidFill>
                  <a:srgbClr val="000000"/>
                </a:solidFill>
                <a:latin typeface="Arial Bold"/>
              </a:rPr>
              <a:t> 2.1</a:t>
            </a:r>
            <a:r>
              <a:rPr lang="en-US" sz="2612" dirty="0">
                <a:solidFill>
                  <a:srgbClr val="000000"/>
                </a:solidFill>
                <a:latin typeface="Arial"/>
              </a:rPr>
              <a:t> per cent in 2019. </a:t>
            </a:r>
          </a:p>
          <a:p>
            <a:pPr marL="564059" lvl="1" indent="-282030" algn="l">
              <a:lnSpc>
                <a:spcPts val="2821"/>
              </a:lnSpc>
              <a:buFont typeface="Arial"/>
              <a:buChar char="•"/>
            </a:pPr>
            <a:r>
              <a:rPr lang="en-US" sz="2612" dirty="0">
                <a:solidFill>
                  <a:srgbClr val="000000"/>
                </a:solidFill>
                <a:latin typeface="Arial"/>
              </a:rPr>
              <a:t>Variation in homebirth rate between geographical area , with areas with </a:t>
            </a:r>
            <a:r>
              <a:rPr lang="en-US" sz="2612" dirty="0">
                <a:solidFill>
                  <a:srgbClr val="000000"/>
                </a:solidFill>
                <a:latin typeface="Arial Bold"/>
              </a:rPr>
              <a:t>well-established midwifery continuity teams and community services</a:t>
            </a:r>
            <a:r>
              <a:rPr lang="en-US" sz="2612" dirty="0">
                <a:solidFill>
                  <a:srgbClr val="000000"/>
                </a:solidFill>
                <a:latin typeface="Arial"/>
              </a:rPr>
              <a:t>, such as Powys in Wales having the highest homebirth rate (</a:t>
            </a:r>
            <a:r>
              <a:rPr lang="en-US" sz="2612" dirty="0">
                <a:solidFill>
                  <a:srgbClr val="000000"/>
                </a:solidFill>
                <a:latin typeface="Arial Bold"/>
              </a:rPr>
              <a:t>8.9%</a:t>
            </a:r>
            <a:r>
              <a:rPr lang="en-US" sz="2612" dirty="0">
                <a:solidFill>
                  <a:srgbClr val="000000"/>
                </a:solidFill>
                <a:latin typeface="Arial"/>
              </a:rPr>
              <a:t>).</a:t>
            </a:r>
          </a:p>
          <a:p>
            <a:pPr algn="ctr">
              <a:lnSpc>
                <a:spcPts val="2821"/>
              </a:lnSpc>
              <a:spcBef>
                <a:spcPct val="0"/>
              </a:spcBef>
            </a:pPr>
            <a:endParaRPr lang="en-US" sz="2612" dirty="0">
              <a:solidFill>
                <a:srgbClr val="000000"/>
              </a:solidFill>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7" name="TextBox 7"/>
          <p:cNvSpPr txBox="1"/>
          <p:nvPr/>
        </p:nvSpPr>
        <p:spPr>
          <a:xfrm>
            <a:off x="8233952" y="428074"/>
            <a:ext cx="9487732" cy="1030090"/>
          </a:xfrm>
          <a:prstGeom prst="rect">
            <a:avLst/>
          </a:prstGeom>
        </p:spPr>
        <p:txBody>
          <a:bodyPr lIns="0" tIns="0" rIns="0" bIns="0" rtlCol="0" anchor="t">
            <a:spAutoFit/>
          </a:bodyPr>
          <a:lstStyle/>
          <a:p>
            <a:pPr algn="ctr">
              <a:lnSpc>
                <a:spcPts val="4200"/>
              </a:lnSpc>
            </a:pPr>
            <a:endParaRPr lang="en-US" sz="3000" dirty="0">
              <a:solidFill>
                <a:srgbClr val="FFFFFF"/>
              </a:solidFill>
              <a:latin typeface="Arial"/>
            </a:endParaRPr>
          </a:p>
          <a:p>
            <a:pPr algn="ctr">
              <a:lnSpc>
                <a:spcPts val="4200"/>
              </a:lnSpc>
            </a:pPr>
            <a:endParaRPr lang="en-US" sz="3000" dirty="0">
              <a:solidFill>
                <a:srgbClr val="FFFFFF"/>
              </a:solidFill>
              <a:latin typeface="Arial"/>
            </a:endParaRPr>
          </a:p>
        </p:txBody>
      </p:sp>
      <p:sp>
        <p:nvSpPr>
          <p:cNvPr id="10" name="TextBox 9">
            <a:extLst>
              <a:ext uri="{FF2B5EF4-FFF2-40B4-BE49-F238E27FC236}">
                <a16:creationId xmlns:a16="http://schemas.microsoft.com/office/drawing/2014/main" id="{A71CF1E6-2CA4-F6CC-0546-B5EB32BA53BB}"/>
              </a:ext>
            </a:extLst>
          </p:cNvPr>
          <p:cNvSpPr txBox="1"/>
          <p:nvPr/>
        </p:nvSpPr>
        <p:spPr>
          <a:xfrm>
            <a:off x="3886200" y="1476386"/>
            <a:ext cx="9236764" cy="4898585"/>
          </a:xfrm>
          <a:prstGeom prst="rect">
            <a:avLst/>
          </a:prstGeom>
          <a:noFill/>
        </p:spPr>
        <p:txBody>
          <a:bodyPr wrap="square">
            <a:spAutoFit/>
          </a:bodyPr>
          <a:lstStyle/>
          <a:p>
            <a:pPr algn="ctr">
              <a:lnSpc>
                <a:spcPts val="4200"/>
              </a:lnSpc>
            </a:pPr>
            <a:r>
              <a:rPr lang="en-US" sz="3200" dirty="0">
                <a:solidFill>
                  <a:srgbClr val="FFFFFF"/>
                </a:solidFill>
                <a:latin typeface="Arial"/>
              </a:rPr>
              <a:t>Acknowledgements:</a:t>
            </a:r>
          </a:p>
          <a:p>
            <a:pPr algn="ctr">
              <a:lnSpc>
                <a:spcPts val="4200"/>
              </a:lnSpc>
            </a:pPr>
            <a:r>
              <a:rPr lang="en-US" sz="3200" dirty="0">
                <a:solidFill>
                  <a:srgbClr val="FFFFFF"/>
                </a:solidFill>
                <a:latin typeface="Arial"/>
              </a:rPr>
              <a:t>Rachel Rowe</a:t>
            </a:r>
          </a:p>
          <a:p>
            <a:pPr algn="ctr">
              <a:lnSpc>
                <a:spcPts val="4200"/>
              </a:lnSpc>
            </a:pPr>
            <a:r>
              <a:rPr lang="en-US" sz="3200" dirty="0">
                <a:solidFill>
                  <a:srgbClr val="FFFFFF"/>
                </a:solidFill>
                <a:latin typeface="Arial"/>
              </a:rPr>
              <a:t>Mervi Jokinen</a:t>
            </a:r>
          </a:p>
          <a:p>
            <a:pPr algn="ctr">
              <a:lnSpc>
                <a:spcPts val="4200"/>
              </a:lnSpc>
            </a:pPr>
            <a:r>
              <a:rPr lang="en-US" sz="3200" dirty="0">
                <a:solidFill>
                  <a:srgbClr val="FFFFFF"/>
                </a:solidFill>
                <a:latin typeface="Arial"/>
              </a:rPr>
              <a:t>Alessandra Morelli</a:t>
            </a:r>
          </a:p>
          <a:p>
            <a:pPr algn="ctr">
              <a:lnSpc>
                <a:spcPts val="4200"/>
              </a:lnSpc>
            </a:pPr>
            <a:r>
              <a:rPr lang="en-US" sz="3200" dirty="0">
                <a:solidFill>
                  <a:srgbClr val="FFFFFF"/>
                </a:solidFill>
                <a:latin typeface="Arial"/>
              </a:rPr>
              <a:t>Rachel </a:t>
            </a:r>
            <a:r>
              <a:rPr lang="en-US" sz="3200" dirty="0" err="1">
                <a:solidFill>
                  <a:srgbClr val="FFFFFF"/>
                </a:solidFill>
                <a:latin typeface="Arial"/>
              </a:rPr>
              <a:t>Plachcinski</a:t>
            </a:r>
            <a:endParaRPr lang="en-US" sz="3200" dirty="0">
              <a:solidFill>
                <a:srgbClr val="FFFFFF"/>
              </a:solidFill>
              <a:latin typeface="Arial"/>
            </a:endParaRPr>
          </a:p>
          <a:p>
            <a:pPr algn="ctr">
              <a:lnSpc>
                <a:spcPts val="4200"/>
              </a:lnSpc>
            </a:pPr>
            <a:r>
              <a:rPr lang="en-US" sz="3200" dirty="0">
                <a:solidFill>
                  <a:srgbClr val="FFFFFF"/>
                </a:solidFill>
                <a:latin typeface="Arial"/>
              </a:rPr>
              <a:t>RCM </a:t>
            </a:r>
            <a:r>
              <a:rPr lang="en-US" sz="3200" dirty="0" err="1">
                <a:solidFill>
                  <a:srgbClr val="FFFFFF"/>
                </a:solidFill>
                <a:latin typeface="Arial"/>
              </a:rPr>
              <a:t>HoM</a:t>
            </a:r>
            <a:r>
              <a:rPr lang="en-US" sz="3200" dirty="0">
                <a:solidFill>
                  <a:srgbClr val="FFFFFF"/>
                </a:solidFill>
                <a:latin typeface="Arial"/>
              </a:rPr>
              <a:t>/</a:t>
            </a:r>
            <a:r>
              <a:rPr lang="en-US" sz="3200" dirty="0" err="1">
                <a:solidFill>
                  <a:srgbClr val="FFFFFF"/>
                </a:solidFill>
                <a:latin typeface="Arial"/>
              </a:rPr>
              <a:t>DoM</a:t>
            </a:r>
            <a:r>
              <a:rPr lang="en-US" sz="3200" dirty="0">
                <a:solidFill>
                  <a:srgbClr val="FFFFFF"/>
                </a:solidFill>
                <a:latin typeface="Arial"/>
              </a:rPr>
              <a:t> Network </a:t>
            </a:r>
          </a:p>
          <a:p>
            <a:pPr algn="ctr">
              <a:lnSpc>
                <a:spcPts val="4200"/>
              </a:lnSpc>
            </a:pPr>
            <a:r>
              <a:rPr lang="en-US" sz="3200" dirty="0">
                <a:solidFill>
                  <a:srgbClr val="FFFFFF"/>
                </a:solidFill>
                <a:latin typeface="Arial"/>
              </a:rPr>
              <a:t>RCM Expert Clinical Advisory Group</a:t>
            </a:r>
          </a:p>
          <a:p>
            <a:pPr algn="ctr">
              <a:lnSpc>
                <a:spcPts val="4200"/>
              </a:lnSpc>
            </a:pPr>
            <a:r>
              <a:rPr lang="en-US" sz="3200" dirty="0" err="1">
                <a:solidFill>
                  <a:srgbClr val="FFFFFF"/>
                </a:solidFill>
                <a:latin typeface="Arial"/>
              </a:rPr>
              <a:t>UKMidSS</a:t>
            </a:r>
            <a:r>
              <a:rPr lang="en-US" sz="3200" dirty="0">
                <a:solidFill>
                  <a:srgbClr val="FFFFFF"/>
                </a:solidFill>
                <a:latin typeface="Arial"/>
              </a:rPr>
              <a:t> reporters </a:t>
            </a:r>
          </a:p>
          <a:p>
            <a:pPr algn="ctr">
              <a:lnSpc>
                <a:spcPts val="4200"/>
              </a:lnSpc>
            </a:pPr>
            <a:r>
              <a:rPr lang="en-US" sz="3200" dirty="0" err="1">
                <a:solidFill>
                  <a:srgbClr val="FFFFFF"/>
                </a:solidFill>
                <a:latin typeface="Arial"/>
              </a:rPr>
              <a:t>UKMidSS</a:t>
            </a:r>
            <a:r>
              <a:rPr lang="en-US" sz="3200" dirty="0">
                <a:solidFill>
                  <a:srgbClr val="FFFFFF"/>
                </a:solidFill>
                <a:latin typeface="Arial"/>
              </a:rPr>
              <a:t> steering group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939" y="190500"/>
            <a:ext cx="18288000" cy="10287000"/>
          </a:xfrm>
          <a:prstGeom prst="rect">
            <a:avLst/>
          </a:prstGeom>
        </p:spPr>
      </p:pic>
      <p:pic>
        <p:nvPicPr>
          <p:cNvPr id="4" name="Picture 4"/>
          <p:cNvPicPr>
            <a:picLocks noChangeAspect="1"/>
          </p:cNvPicPr>
          <p:nvPr/>
        </p:nvPicPr>
        <p:blipFill>
          <a:blip r:embed="rId3"/>
          <a:srcRect/>
          <a:stretch>
            <a:fillRect/>
          </a:stretch>
        </p:blipFill>
        <p:spPr>
          <a:xfrm>
            <a:off x="8864845" y="2878353"/>
            <a:ext cx="7835338" cy="548191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705109" y="84517"/>
            <a:ext cx="3175634" cy="3878637"/>
          </a:xfrm>
          <a:prstGeom prst="rect">
            <a:avLst/>
          </a:prstGeom>
        </p:spPr>
      </p:pic>
      <p:sp>
        <p:nvSpPr>
          <p:cNvPr id="6" name="TextBox 6"/>
          <p:cNvSpPr txBox="1"/>
          <p:nvPr/>
        </p:nvSpPr>
        <p:spPr>
          <a:xfrm>
            <a:off x="1524000" y="669180"/>
            <a:ext cx="11647170" cy="500137"/>
          </a:xfrm>
          <a:prstGeom prst="rect">
            <a:avLst/>
          </a:prstGeom>
        </p:spPr>
        <p:txBody>
          <a:bodyPr lIns="0" tIns="0" rIns="0" bIns="0" rtlCol="0" anchor="t">
            <a:spAutoFit/>
          </a:bodyPr>
          <a:lstStyle/>
          <a:p>
            <a:pPr algn="l">
              <a:lnSpc>
                <a:spcPts val="3888"/>
              </a:lnSpc>
            </a:pPr>
            <a:r>
              <a:rPr lang="en-US" sz="4000" b="1" dirty="0">
                <a:solidFill>
                  <a:srgbClr val="A73589"/>
                </a:solidFill>
                <a:latin typeface="Arial" panose="020B0604020202020204" pitchFamily="34" charset="0"/>
                <a:cs typeface="Arial" panose="020B0604020202020204" pitchFamily="34" charset="0"/>
              </a:rPr>
              <a:t>Context - place of birth in the UK</a:t>
            </a:r>
          </a:p>
        </p:txBody>
      </p:sp>
      <p:sp>
        <p:nvSpPr>
          <p:cNvPr id="7" name="TextBox 7"/>
          <p:cNvSpPr txBox="1"/>
          <p:nvPr/>
        </p:nvSpPr>
        <p:spPr>
          <a:xfrm>
            <a:off x="1369514" y="2780949"/>
            <a:ext cx="6524733" cy="5745163"/>
          </a:xfrm>
          <a:prstGeom prst="rect">
            <a:avLst/>
          </a:prstGeom>
        </p:spPr>
        <p:txBody>
          <a:bodyPr wrap="square" lIns="0" tIns="0" rIns="0" bIns="0" rtlCol="0" anchor="t">
            <a:spAutoFit/>
          </a:bodyPr>
          <a:lstStyle/>
          <a:p>
            <a:pPr marL="542925" lvl="1" indent="-271462">
              <a:lnSpc>
                <a:spcPts val="3240"/>
              </a:lnSpc>
              <a:buFont typeface="Arial"/>
              <a:buChar char="•"/>
            </a:pPr>
            <a:r>
              <a:rPr lang="en-US" sz="2800" dirty="0">
                <a:solidFill>
                  <a:srgbClr val="000000"/>
                </a:solidFill>
                <a:latin typeface="Arial"/>
              </a:rPr>
              <a:t> </a:t>
            </a:r>
            <a:r>
              <a:rPr lang="en-US" sz="2800" dirty="0">
                <a:solidFill>
                  <a:srgbClr val="000000"/>
                </a:solidFill>
                <a:latin typeface="Arial"/>
                <a:hlinkClick r:id="rId6" tooltip="http://www.nice.org.uk/guidance/cg190"/>
              </a:rPr>
              <a:t>National guidance on care for healthy women and their babies during birth</a:t>
            </a:r>
            <a:r>
              <a:rPr lang="en-US" sz="2800" dirty="0">
                <a:solidFill>
                  <a:srgbClr val="000000"/>
                </a:solidFill>
                <a:latin typeface="Arial"/>
              </a:rPr>
              <a:t> recommends that women are advised that they may choose </a:t>
            </a:r>
            <a:r>
              <a:rPr lang="en-US" sz="2800" dirty="0">
                <a:solidFill>
                  <a:srgbClr val="000000"/>
                </a:solidFill>
                <a:latin typeface="Arial Bold"/>
              </a:rPr>
              <a:t>any birth setting</a:t>
            </a:r>
            <a:r>
              <a:rPr lang="en-US" sz="2800" dirty="0">
                <a:solidFill>
                  <a:srgbClr val="000000"/>
                </a:solidFill>
                <a:latin typeface="Arial"/>
              </a:rPr>
              <a:t>.</a:t>
            </a:r>
          </a:p>
          <a:p>
            <a:pPr>
              <a:lnSpc>
                <a:spcPts val="3240"/>
              </a:lnSpc>
            </a:pPr>
            <a:endParaRPr lang="en-US" sz="2800" dirty="0">
              <a:solidFill>
                <a:srgbClr val="000000"/>
              </a:solidFill>
              <a:latin typeface="Arial"/>
            </a:endParaRPr>
          </a:p>
          <a:p>
            <a:pPr marL="542925" lvl="1" indent="-271462">
              <a:lnSpc>
                <a:spcPts val="3240"/>
              </a:lnSpc>
              <a:buFont typeface="Arial"/>
              <a:buChar char="•"/>
            </a:pPr>
            <a:r>
              <a:rPr lang="en-US" sz="2800" dirty="0">
                <a:solidFill>
                  <a:srgbClr val="000000"/>
                </a:solidFill>
                <a:latin typeface="Arial"/>
              </a:rPr>
              <a:t>Recommendations are based on the Birthplace study.</a:t>
            </a:r>
          </a:p>
          <a:p>
            <a:pPr>
              <a:lnSpc>
                <a:spcPts val="3240"/>
              </a:lnSpc>
            </a:pPr>
            <a:endParaRPr lang="en-US" sz="2800" dirty="0">
              <a:solidFill>
                <a:srgbClr val="000000"/>
              </a:solidFill>
              <a:latin typeface="Arial"/>
            </a:endParaRPr>
          </a:p>
          <a:p>
            <a:pPr marL="542925" lvl="1" indent="-271462">
              <a:lnSpc>
                <a:spcPts val="3240"/>
              </a:lnSpc>
              <a:buFont typeface="Arial"/>
              <a:buChar char="•"/>
            </a:pPr>
            <a:r>
              <a:rPr lang="en-US" sz="2800" dirty="0">
                <a:solidFill>
                  <a:srgbClr val="000000"/>
                </a:solidFill>
                <a:latin typeface="Arial"/>
              </a:rPr>
              <a:t>All women and birthing people should have a </a:t>
            </a:r>
            <a:r>
              <a:rPr lang="en-US" sz="2800" dirty="0" err="1">
                <a:solidFill>
                  <a:srgbClr val="000000"/>
                </a:solidFill>
                <a:latin typeface="Arial Bold"/>
              </a:rPr>
              <a:t>personalised</a:t>
            </a:r>
            <a:r>
              <a:rPr lang="en-US" sz="2800" dirty="0">
                <a:solidFill>
                  <a:srgbClr val="000000"/>
                </a:solidFill>
                <a:latin typeface="Arial Bold"/>
              </a:rPr>
              <a:t> care and support plan </a:t>
            </a:r>
            <a:r>
              <a:rPr lang="en-US" sz="2800" dirty="0">
                <a:solidFill>
                  <a:srgbClr val="000000"/>
                </a:solidFill>
                <a:latin typeface="Arial"/>
              </a:rPr>
              <a:t>including </a:t>
            </a:r>
            <a:r>
              <a:rPr lang="en-US" sz="2800" dirty="0" err="1">
                <a:solidFill>
                  <a:srgbClr val="000000"/>
                </a:solidFill>
                <a:latin typeface="Arial"/>
              </a:rPr>
              <a:t>PoB</a:t>
            </a:r>
            <a:r>
              <a:rPr lang="en-US" sz="2800" dirty="0">
                <a:solidFill>
                  <a:srgbClr val="000000"/>
                </a:solidFill>
                <a:latin typeface="Arial"/>
              </a:rPr>
              <a:t>.  </a:t>
            </a:r>
          </a:p>
          <a:p>
            <a:pPr>
              <a:lnSpc>
                <a:spcPts val="3240"/>
              </a:lnSpc>
            </a:pPr>
            <a:endParaRPr lang="en-US" sz="2800" dirty="0">
              <a:solidFill>
                <a:srgbClr val="000000"/>
              </a:solidFill>
              <a:latin typeface="Arial"/>
            </a:endParaRPr>
          </a:p>
          <a:p>
            <a:pPr algn="l">
              <a:lnSpc>
                <a:spcPts val="3240"/>
              </a:lnSpc>
            </a:pPr>
            <a:endParaRPr lang="en-US" sz="2800" dirty="0">
              <a:solidFill>
                <a:srgbClr val="000000"/>
              </a:solidFill>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8">
            <a:extLst>
              <a:ext uri="{FF2B5EF4-FFF2-40B4-BE49-F238E27FC236}">
                <a16:creationId xmlns:a16="http://schemas.microsoft.com/office/drawing/2014/main" id="{3829CF00-605B-91A0-B3A0-B5F6849E2767}"/>
              </a:ext>
            </a:extLst>
          </p:cNvPr>
          <p:cNvSpPr txBox="1"/>
          <p:nvPr/>
        </p:nvSpPr>
        <p:spPr>
          <a:xfrm>
            <a:off x="5181600" y="7429500"/>
            <a:ext cx="7579965" cy="1606915"/>
          </a:xfrm>
          <a:prstGeom prst="rect">
            <a:avLst/>
          </a:prstGeom>
        </p:spPr>
        <p:txBody>
          <a:bodyPr wrap="square" lIns="0" tIns="0" rIns="0" bIns="0" rtlCol="0" anchor="t">
            <a:spAutoFit/>
          </a:bodyPr>
          <a:lstStyle/>
          <a:p>
            <a:pPr algn="ctr">
              <a:lnSpc>
                <a:spcPts val="4340"/>
              </a:lnSpc>
            </a:pPr>
            <a:r>
              <a:rPr lang="en-US" sz="3100" dirty="0">
                <a:solidFill>
                  <a:srgbClr val="FFFFFF"/>
                </a:solidFill>
                <a:latin typeface="Arial"/>
              </a:rPr>
              <a:t>Contact:</a:t>
            </a:r>
          </a:p>
          <a:p>
            <a:pPr algn="ctr">
              <a:lnSpc>
                <a:spcPts val="4340"/>
              </a:lnSpc>
            </a:pPr>
            <a:r>
              <a:rPr lang="en-US" sz="3100" dirty="0">
                <a:solidFill>
                  <a:srgbClr val="FFFFFF"/>
                </a:solidFill>
                <a:latin typeface="Arial"/>
              </a:rPr>
              <a:t>@lia_bri</a:t>
            </a:r>
          </a:p>
          <a:p>
            <a:pPr algn="ctr">
              <a:lnSpc>
                <a:spcPts val="4340"/>
              </a:lnSpc>
            </a:pPr>
            <a:r>
              <a:rPr lang="en-US" sz="3100" dirty="0">
                <a:solidFill>
                  <a:srgbClr val="FFFFFF"/>
                </a:solidFill>
                <a:latin typeface="Arial"/>
              </a:rPr>
              <a:t>lia.brigante@rcm.org.uk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4" name="Picture 4"/>
          <p:cNvPicPr>
            <a:picLocks noChangeAspect="1"/>
          </p:cNvPicPr>
          <p:nvPr/>
        </p:nvPicPr>
        <p:blipFill>
          <a:blip r:embed="rId3"/>
          <a:srcRect/>
          <a:stretch>
            <a:fillRect/>
          </a:stretch>
        </p:blipFill>
        <p:spPr>
          <a:xfrm>
            <a:off x="6680097" y="5128591"/>
            <a:ext cx="2901372" cy="4133640"/>
          </a:xfrm>
          <a:prstGeom prst="rect">
            <a:avLst/>
          </a:prstGeom>
        </p:spPr>
      </p:pic>
      <p:pic>
        <p:nvPicPr>
          <p:cNvPr id="5" name="Picture 5"/>
          <p:cNvPicPr>
            <a:picLocks noChangeAspect="1"/>
          </p:cNvPicPr>
          <p:nvPr/>
        </p:nvPicPr>
        <p:blipFill>
          <a:blip r:embed="rId4"/>
          <a:srcRect/>
          <a:stretch>
            <a:fillRect/>
          </a:stretch>
        </p:blipFill>
        <p:spPr>
          <a:xfrm>
            <a:off x="10517332" y="268772"/>
            <a:ext cx="6249414" cy="4518672"/>
          </a:xfrm>
          <a:prstGeom prst="rect">
            <a:avLst/>
          </a:prstGeom>
        </p:spPr>
      </p:pic>
      <p:pic>
        <p:nvPicPr>
          <p:cNvPr id="6" name="Picture 6"/>
          <p:cNvPicPr>
            <a:picLocks noChangeAspect="1"/>
          </p:cNvPicPr>
          <p:nvPr/>
        </p:nvPicPr>
        <p:blipFill>
          <a:blip r:embed="rId5"/>
          <a:srcRect/>
          <a:stretch>
            <a:fillRect/>
          </a:stretch>
        </p:blipFill>
        <p:spPr>
          <a:xfrm>
            <a:off x="10529553" y="4964345"/>
            <a:ext cx="6237192" cy="4360514"/>
          </a:xfrm>
          <a:prstGeom prst="rect">
            <a:avLst/>
          </a:prstGeom>
        </p:spPr>
      </p:pic>
      <p:sp>
        <p:nvSpPr>
          <p:cNvPr id="7" name="TextBox 7"/>
          <p:cNvSpPr txBox="1"/>
          <p:nvPr/>
        </p:nvSpPr>
        <p:spPr>
          <a:xfrm>
            <a:off x="1371600" y="610392"/>
            <a:ext cx="11647170" cy="500137"/>
          </a:xfrm>
          <a:prstGeom prst="rect">
            <a:avLst/>
          </a:prstGeom>
        </p:spPr>
        <p:txBody>
          <a:bodyPr lIns="0" tIns="0" rIns="0" bIns="0" rtlCol="0" anchor="t">
            <a:spAutoFit/>
          </a:bodyPr>
          <a:lstStyle/>
          <a:p>
            <a:pPr algn="l">
              <a:lnSpc>
                <a:spcPts val="3888"/>
              </a:lnSpc>
            </a:pPr>
            <a:r>
              <a:rPr lang="en-US" sz="4000" b="1" dirty="0">
                <a:solidFill>
                  <a:srgbClr val="A73589"/>
                </a:solidFill>
                <a:latin typeface="Arial" panose="020B0604020202020204" pitchFamily="34" charset="0"/>
                <a:cs typeface="Arial" panose="020B0604020202020204" pitchFamily="34" charset="0"/>
              </a:rPr>
              <a:t>Place of birth options</a:t>
            </a:r>
          </a:p>
        </p:txBody>
      </p:sp>
      <p:sp>
        <p:nvSpPr>
          <p:cNvPr id="9" name="TextBox 9"/>
          <p:cNvSpPr txBox="1"/>
          <p:nvPr/>
        </p:nvSpPr>
        <p:spPr>
          <a:xfrm>
            <a:off x="1066799" y="1846658"/>
            <a:ext cx="8514669" cy="3282950"/>
          </a:xfrm>
          <a:prstGeom prst="rect">
            <a:avLst/>
          </a:prstGeom>
        </p:spPr>
        <p:txBody>
          <a:bodyPr wrap="square" lIns="0" tIns="0" rIns="0" bIns="0" rtlCol="0" anchor="t">
            <a:spAutoFit/>
          </a:bodyPr>
          <a:lstStyle/>
          <a:p>
            <a:pPr marL="542925" lvl="1" indent="-271462" algn="l">
              <a:lnSpc>
                <a:spcPts val="3240"/>
              </a:lnSpc>
              <a:spcBef>
                <a:spcPct val="0"/>
              </a:spcBef>
              <a:buFont typeface="Arial"/>
              <a:buChar char="•"/>
            </a:pPr>
            <a:r>
              <a:rPr lang="en-US" sz="3000" u="none" dirty="0">
                <a:solidFill>
                  <a:srgbClr val="000000"/>
                </a:solidFill>
                <a:latin typeface="Arial" panose="020B0604020202020204" pitchFamily="34" charset="0"/>
                <a:cs typeface="Arial" panose="020B0604020202020204" pitchFamily="34" charset="0"/>
                <a:hlinkClick r:id="rId6" tooltip="http://www.nice.org.uk/guidance/cg190"/>
              </a:rPr>
              <a:t>Homebirth</a:t>
            </a:r>
          </a:p>
          <a:p>
            <a:pPr marL="542925" lvl="1" indent="-271462" algn="l">
              <a:lnSpc>
                <a:spcPts val="3240"/>
              </a:lnSpc>
              <a:spcBef>
                <a:spcPct val="0"/>
              </a:spcBef>
              <a:buFont typeface="Arial"/>
              <a:buChar char="•"/>
            </a:pPr>
            <a:r>
              <a:rPr lang="en-US" sz="3000" u="none" dirty="0" err="1">
                <a:solidFill>
                  <a:srgbClr val="000000"/>
                </a:solidFill>
                <a:latin typeface="Arial" panose="020B0604020202020204" pitchFamily="34" charset="0"/>
                <a:cs typeface="Arial" panose="020B0604020202020204" pitchFamily="34" charset="0"/>
                <a:hlinkClick r:id="rId6" tooltip="http://www.nice.org.uk/guidance/cg190"/>
              </a:rPr>
              <a:t>Freestading</a:t>
            </a:r>
            <a:r>
              <a:rPr lang="en-US" sz="3000" u="none" dirty="0">
                <a:solidFill>
                  <a:srgbClr val="000000"/>
                </a:solidFill>
                <a:latin typeface="Arial" panose="020B0604020202020204" pitchFamily="34" charset="0"/>
                <a:cs typeface="Arial" panose="020B0604020202020204" pitchFamily="34" charset="0"/>
                <a:hlinkClick r:id="rId6" tooltip="http://www.nice.org.uk/guidance/cg190"/>
              </a:rPr>
              <a:t> Midwifery Unit</a:t>
            </a:r>
          </a:p>
          <a:p>
            <a:pPr marL="542925" lvl="1" indent="-271462" algn="l">
              <a:lnSpc>
                <a:spcPts val="3240"/>
              </a:lnSpc>
              <a:spcBef>
                <a:spcPct val="0"/>
              </a:spcBef>
              <a:buFont typeface="Arial"/>
              <a:buChar char="•"/>
            </a:pPr>
            <a:r>
              <a:rPr lang="en-US" sz="3000" u="none" dirty="0">
                <a:solidFill>
                  <a:srgbClr val="000000"/>
                </a:solidFill>
                <a:latin typeface="Arial" panose="020B0604020202020204" pitchFamily="34" charset="0"/>
                <a:cs typeface="Arial" panose="020B0604020202020204" pitchFamily="34" charset="0"/>
                <a:hlinkClick r:id="rId6" tooltip="http://www.nice.org.uk/guidance/cg190"/>
              </a:rPr>
              <a:t>Alongside Midwifery Unit (hospital based) </a:t>
            </a:r>
          </a:p>
          <a:p>
            <a:pPr marL="542925" lvl="1" indent="-271462" algn="l">
              <a:lnSpc>
                <a:spcPts val="3240"/>
              </a:lnSpc>
              <a:spcBef>
                <a:spcPct val="0"/>
              </a:spcBef>
              <a:buFont typeface="Arial"/>
              <a:buChar char="•"/>
            </a:pPr>
            <a:r>
              <a:rPr lang="en-US" sz="3000" u="none" dirty="0">
                <a:solidFill>
                  <a:srgbClr val="000000"/>
                </a:solidFill>
                <a:latin typeface="Arial" panose="020B0604020202020204" pitchFamily="34" charset="0"/>
                <a:cs typeface="Arial" panose="020B0604020202020204" pitchFamily="34" charset="0"/>
                <a:hlinkClick r:id="rId6" tooltip="http://www.nice.org.uk/guidance/cg190"/>
              </a:rPr>
              <a:t>Obstetric Unit (hospital based)</a:t>
            </a:r>
          </a:p>
          <a:p>
            <a:pPr algn="l">
              <a:lnSpc>
                <a:spcPts val="3240"/>
              </a:lnSpc>
              <a:spcBef>
                <a:spcPct val="0"/>
              </a:spcBef>
            </a:pPr>
            <a:endParaRPr lang="en-US" sz="3000" u="none" dirty="0">
              <a:solidFill>
                <a:srgbClr val="000000"/>
              </a:solidFill>
              <a:latin typeface="Arial" panose="020B0604020202020204" pitchFamily="34" charset="0"/>
              <a:cs typeface="Arial" panose="020B0604020202020204" pitchFamily="34" charset="0"/>
              <a:hlinkClick r:id="rId6" tooltip="http://www.nice.org.uk/guidance/cg190"/>
            </a:endParaRPr>
          </a:p>
          <a:p>
            <a:pPr algn="l">
              <a:lnSpc>
                <a:spcPts val="3240"/>
              </a:lnSpc>
              <a:spcBef>
                <a:spcPct val="0"/>
              </a:spcBef>
            </a:pPr>
            <a:endParaRPr lang="en-US" sz="3000" u="none" dirty="0">
              <a:solidFill>
                <a:srgbClr val="000000"/>
              </a:solidFill>
              <a:latin typeface="Arial" panose="020B0604020202020204" pitchFamily="34" charset="0"/>
              <a:cs typeface="Arial" panose="020B0604020202020204" pitchFamily="34" charset="0"/>
              <a:hlinkClick r:id="rId6" tooltip="http://www.nice.org.uk/guidance/cg190"/>
            </a:endParaRPr>
          </a:p>
          <a:p>
            <a:pPr marL="542925" lvl="1" indent="-271462" algn="l">
              <a:lnSpc>
                <a:spcPts val="3240"/>
              </a:lnSpc>
              <a:spcBef>
                <a:spcPct val="0"/>
              </a:spcBef>
              <a:buFont typeface="Arial"/>
              <a:buChar char="•"/>
            </a:pPr>
            <a:r>
              <a:rPr lang="en-US" sz="3000" u="none" dirty="0">
                <a:solidFill>
                  <a:srgbClr val="000000"/>
                </a:solidFill>
                <a:latin typeface="Arial" panose="020B0604020202020204" pitchFamily="34" charset="0"/>
                <a:cs typeface="Arial" panose="020B0604020202020204" pitchFamily="34" charset="0"/>
                <a:hlinkClick r:id="rId6" tooltip="http://www.nice.org.uk/guidance/cg190"/>
              </a:rPr>
              <a:t>There is variation of midwife-led settings  provision across the UK</a:t>
            </a:r>
            <a:r>
              <a:rPr lang="en-US" sz="3000" u="none" dirty="0">
                <a:solidFill>
                  <a:srgbClr val="000000"/>
                </a:solidFill>
                <a:latin typeface="Arial" panose="020B0604020202020204" pitchFamily="34" charset="0"/>
                <a:cs typeface="Arial" panose="020B0604020202020204" pitchFamily="34" charset="0"/>
              </a:rPr>
              <a:t> nations and regions.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168"/>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563600" y="9520047"/>
            <a:ext cx="586264" cy="586264"/>
          </a:xfrm>
          <a:prstGeom prst="rect">
            <a:avLst/>
          </a:prstGeom>
        </p:spPr>
      </p:pic>
      <p:grpSp>
        <p:nvGrpSpPr>
          <p:cNvPr id="5" name="Group 5"/>
          <p:cNvGrpSpPr/>
          <p:nvPr/>
        </p:nvGrpSpPr>
        <p:grpSpPr>
          <a:xfrm>
            <a:off x="7717366" y="2754918"/>
            <a:ext cx="9211872" cy="6212797"/>
            <a:chOff x="0" y="0"/>
            <a:chExt cx="2384508" cy="1399116"/>
          </a:xfrm>
        </p:grpSpPr>
        <p:sp>
          <p:nvSpPr>
            <p:cNvPr id="6" name="Freeform 6"/>
            <p:cNvSpPr/>
            <p:nvPr/>
          </p:nvSpPr>
          <p:spPr>
            <a:xfrm>
              <a:off x="0" y="0"/>
              <a:ext cx="2384509" cy="1399116"/>
            </a:xfrm>
            <a:custGeom>
              <a:avLst/>
              <a:gdLst/>
              <a:ahLst/>
              <a:cxnLst/>
              <a:rect l="l" t="t" r="r" b="b"/>
              <a:pathLst>
                <a:path w="2384509" h="1399116">
                  <a:moveTo>
                    <a:pt x="0" y="0"/>
                  </a:moveTo>
                  <a:lnTo>
                    <a:pt x="2384509" y="0"/>
                  </a:lnTo>
                  <a:lnTo>
                    <a:pt x="2384509" y="1399116"/>
                  </a:lnTo>
                  <a:lnTo>
                    <a:pt x="0" y="1399116"/>
                  </a:lnTo>
                  <a:close/>
                </a:path>
              </a:pathLst>
            </a:custGeom>
            <a:solidFill>
              <a:srgbClr val="FF8D1C"/>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9" name="TextBox 9"/>
          <p:cNvSpPr txBox="1"/>
          <p:nvPr/>
        </p:nvSpPr>
        <p:spPr>
          <a:xfrm>
            <a:off x="14166429" y="9651572"/>
            <a:ext cx="1447800" cy="323214"/>
          </a:xfrm>
          <a:prstGeom prst="rect">
            <a:avLst/>
          </a:prstGeom>
        </p:spPr>
        <p:txBody>
          <a:bodyPr wrap="square" lIns="0" tIns="0" rIns="0" bIns="0" rtlCol="0" anchor="t">
            <a:spAutoFit/>
          </a:bodyPr>
          <a:lstStyle/>
          <a:p>
            <a:pPr algn="ctr">
              <a:lnSpc>
                <a:spcPts val="2660"/>
              </a:lnSpc>
            </a:pPr>
            <a:r>
              <a:rPr lang="en-US" sz="2000" dirty="0">
                <a:solidFill>
                  <a:srgbClr val="000000"/>
                </a:solidFill>
                <a:latin typeface="Arial" panose="020B0604020202020204" pitchFamily="34" charset="0"/>
                <a:cs typeface="Arial" panose="020B0604020202020204" pitchFamily="34" charset="0"/>
              </a:rPr>
              <a:t>@lia_bri</a:t>
            </a:r>
          </a:p>
        </p:txBody>
      </p:sp>
      <p:sp>
        <p:nvSpPr>
          <p:cNvPr id="10" name="TextBox 10"/>
          <p:cNvSpPr txBox="1"/>
          <p:nvPr/>
        </p:nvSpPr>
        <p:spPr>
          <a:xfrm>
            <a:off x="8007482" y="2878829"/>
            <a:ext cx="8631644" cy="6299289"/>
          </a:xfrm>
          <a:prstGeom prst="rect">
            <a:avLst/>
          </a:prstGeom>
        </p:spPr>
        <p:txBody>
          <a:bodyPr lIns="0" tIns="0" rIns="0" bIns="0" rtlCol="0" anchor="t">
            <a:spAutoFit/>
          </a:bodyPr>
          <a:lstStyle/>
          <a:p>
            <a:pPr>
              <a:lnSpc>
                <a:spcPts val="2940"/>
              </a:lnSpc>
            </a:pPr>
            <a:r>
              <a:rPr lang="en-US" sz="2400" dirty="0" err="1">
                <a:solidFill>
                  <a:srgbClr val="000000"/>
                </a:solidFill>
                <a:latin typeface="Arial Bold"/>
              </a:rPr>
              <a:t>Optimising</a:t>
            </a:r>
            <a:r>
              <a:rPr lang="en-US" sz="2400" dirty="0">
                <a:solidFill>
                  <a:srgbClr val="000000"/>
                </a:solidFill>
                <a:latin typeface="Arial Bold"/>
              </a:rPr>
              <a:t> maternity services and maternal and newborn outcomes in a pandemic. Rapid review conducted by the professorial group.</a:t>
            </a:r>
          </a:p>
          <a:p>
            <a:pPr>
              <a:lnSpc>
                <a:spcPts val="2940"/>
              </a:lnSpc>
            </a:pPr>
            <a:endParaRPr lang="en-US" sz="2400" dirty="0">
              <a:solidFill>
                <a:srgbClr val="000000"/>
              </a:solidFill>
              <a:latin typeface="Arial Bold"/>
            </a:endParaRPr>
          </a:p>
          <a:p>
            <a:pPr marL="453396" lvl="1" indent="-226698">
              <a:lnSpc>
                <a:spcPts val="2940"/>
              </a:lnSpc>
              <a:buFont typeface="Arial"/>
              <a:buChar char="•"/>
            </a:pPr>
            <a:r>
              <a:rPr lang="en-US" sz="2400" dirty="0">
                <a:solidFill>
                  <a:srgbClr val="000000"/>
                </a:solidFill>
                <a:latin typeface="Arial"/>
              </a:rPr>
              <a:t>Women and newborn babies, as far as possible during the pandemic, require </a:t>
            </a:r>
            <a:r>
              <a:rPr lang="en-US" sz="2400" dirty="0">
                <a:solidFill>
                  <a:srgbClr val="000000"/>
                </a:solidFill>
                <a:latin typeface="Arial Bold"/>
              </a:rPr>
              <a:t>access to quality midwifery care</a:t>
            </a:r>
            <a:r>
              <a:rPr lang="en-US" sz="2400" dirty="0">
                <a:solidFill>
                  <a:srgbClr val="000000"/>
                </a:solidFill>
                <a:latin typeface="Arial"/>
              </a:rPr>
              <a:t>, multidisciplinary services and to additional care for complications and emergencies if needed.</a:t>
            </a:r>
          </a:p>
          <a:p>
            <a:pPr marL="453396" lvl="1" indent="-226698">
              <a:lnSpc>
                <a:spcPts val="2940"/>
              </a:lnSpc>
              <a:buFont typeface="Arial"/>
              <a:buChar char="•"/>
            </a:pPr>
            <a:r>
              <a:rPr lang="en-US" sz="2400" dirty="0">
                <a:solidFill>
                  <a:srgbClr val="000000"/>
                </a:solidFill>
                <a:latin typeface="Arial"/>
              </a:rPr>
              <a:t>When staff and services are under extreme stress there is a real risk of increasing avoidable harm, including an increased risk of infection, morbidity, mortality and reductions in the overall quality of care. </a:t>
            </a:r>
          </a:p>
          <a:p>
            <a:pPr marL="453396" lvl="1" indent="-226698">
              <a:lnSpc>
                <a:spcPts val="2940"/>
              </a:lnSpc>
              <a:buFont typeface="Arial"/>
              <a:buChar char="•"/>
            </a:pPr>
            <a:r>
              <a:rPr lang="en-US" sz="2400" dirty="0">
                <a:solidFill>
                  <a:srgbClr val="000000"/>
                </a:solidFill>
                <a:latin typeface="Arial"/>
              </a:rPr>
              <a:t>Safety, quality and preventing avoidable harm must be key priorities in decision-making. </a:t>
            </a:r>
          </a:p>
          <a:p>
            <a:pPr marL="453396" lvl="1" indent="-226698">
              <a:lnSpc>
                <a:spcPts val="2940"/>
              </a:lnSpc>
              <a:buFont typeface="Arial"/>
              <a:buChar char="•"/>
            </a:pPr>
            <a:r>
              <a:rPr lang="en-US" sz="2400" dirty="0">
                <a:solidFill>
                  <a:srgbClr val="000000"/>
                </a:solidFill>
                <a:latin typeface="Arial"/>
              </a:rPr>
              <a:t>Continuation of as </a:t>
            </a:r>
            <a:r>
              <a:rPr lang="en-US" sz="2400" dirty="0">
                <a:solidFill>
                  <a:srgbClr val="000000"/>
                </a:solidFill>
                <a:latin typeface="Arial Bold"/>
              </a:rPr>
              <a:t>near normal care</a:t>
            </a:r>
            <a:r>
              <a:rPr lang="en-US" sz="2400" dirty="0">
                <a:solidFill>
                  <a:srgbClr val="000000"/>
                </a:solidFill>
                <a:latin typeface="Arial"/>
              </a:rPr>
              <a:t> for women should be supported, as it is </a:t>
            </a:r>
            <a:r>
              <a:rPr lang="en-US" sz="2400" dirty="0" err="1">
                <a:solidFill>
                  <a:srgbClr val="000000"/>
                </a:solidFill>
                <a:latin typeface="Arial"/>
              </a:rPr>
              <a:t>recognised</a:t>
            </a:r>
            <a:r>
              <a:rPr lang="en-US" sz="2400" dirty="0">
                <a:solidFill>
                  <a:srgbClr val="000000"/>
                </a:solidFill>
                <a:latin typeface="Arial"/>
              </a:rPr>
              <a:t> to prevent poor outcomes.</a:t>
            </a:r>
          </a:p>
          <a:p>
            <a:pPr algn="ctr">
              <a:lnSpc>
                <a:spcPts val="2940"/>
              </a:lnSpc>
            </a:pPr>
            <a:endParaRPr lang="en-US" sz="2400" dirty="0">
              <a:solidFill>
                <a:srgbClr val="000000"/>
              </a:solidFill>
              <a:latin typeface="Arial"/>
            </a:endParaRPr>
          </a:p>
        </p:txBody>
      </p:sp>
      <p:sp>
        <p:nvSpPr>
          <p:cNvPr id="11" name="TextBox 11"/>
          <p:cNvSpPr txBox="1"/>
          <p:nvPr/>
        </p:nvSpPr>
        <p:spPr>
          <a:xfrm>
            <a:off x="1028700" y="544830"/>
            <a:ext cx="11647170" cy="500137"/>
          </a:xfrm>
          <a:prstGeom prst="rect">
            <a:avLst/>
          </a:prstGeom>
        </p:spPr>
        <p:txBody>
          <a:bodyPr lIns="0" tIns="0" rIns="0" bIns="0" rtlCol="0" anchor="t">
            <a:spAutoFit/>
          </a:bodyPr>
          <a:lstStyle/>
          <a:p>
            <a:pPr algn="l">
              <a:lnSpc>
                <a:spcPts val="3888"/>
              </a:lnSpc>
            </a:pPr>
            <a:r>
              <a:rPr lang="en-US" sz="4000" b="1" dirty="0">
                <a:solidFill>
                  <a:srgbClr val="A73589"/>
                </a:solidFill>
                <a:latin typeface="Arial" panose="020B0604020202020204" pitchFamily="34" charset="0"/>
                <a:cs typeface="Arial" panose="020B0604020202020204" pitchFamily="34" charset="0"/>
              </a:rPr>
              <a:t>Impact of the pandemic </a:t>
            </a:r>
            <a:r>
              <a:rPr lang="en-US" sz="4000" b="1" dirty="0" err="1">
                <a:solidFill>
                  <a:srgbClr val="A73589"/>
                </a:solidFill>
                <a:latin typeface="Arial" panose="020B0604020202020204" pitchFamily="34" charset="0"/>
                <a:cs typeface="Arial" panose="020B0604020202020204" pitchFamily="34" charset="0"/>
              </a:rPr>
              <a:t>PoB</a:t>
            </a:r>
            <a:r>
              <a:rPr lang="en-US" sz="4000" b="1" dirty="0">
                <a:solidFill>
                  <a:srgbClr val="A73589"/>
                </a:solidFill>
                <a:latin typeface="Arial" panose="020B0604020202020204" pitchFamily="34" charset="0"/>
                <a:cs typeface="Arial" panose="020B0604020202020204" pitchFamily="34" charset="0"/>
              </a:rPr>
              <a:t> </a:t>
            </a:r>
          </a:p>
        </p:txBody>
      </p:sp>
      <p:sp>
        <p:nvSpPr>
          <p:cNvPr id="12" name="TextBox 12"/>
          <p:cNvSpPr txBox="1"/>
          <p:nvPr/>
        </p:nvSpPr>
        <p:spPr>
          <a:xfrm>
            <a:off x="1150151" y="3960257"/>
            <a:ext cx="5659964" cy="3462486"/>
          </a:xfrm>
          <a:prstGeom prst="rect">
            <a:avLst/>
          </a:prstGeom>
        </p:spPr>
        <p:txBody>
          <a:bodyPr lIns="0" tIns="0" rIns="0" bIns="0" rtlCol="0" anchor="t">
            <a:spAutoFit/>
          </a:bodyPr>
          <a:lstStyle/>
          <a:p>
            <a:pPr algn="just">
              <a:lnSpc>
                <a:spcPts val="2659"/>
              </a:lnSpc>
            </a:pPr>
            <a:r>
              <a:rPr lang="en-US" sz="2400" dirty="0">
                <a:solidFill>
                  <a:srgbClr val="000000"/>
                </a:solidFill>
                <a:latin typeface="Arial" panose="020B0604020202020204" pitchFamily="34" charset="0"/>
                <a:cs typeface="Arial" panose="020B0604020202020204" pitchFamily="34" charset="0"/>
              </a:rPr>
              <a:t>ICM recommends that in countries where the health systems can support homebirth, healthy women experiencing a low-risk pregnancy may benefit from giving birth at home or in midwife-led units rather than in a hospital where there may be many COVID-19 patients, if there is the ability to provide appropriate midwifery support and appropriate emergency equipment and transfer.</a:t>
            </a:r>
          </a:p>
        </p:txBody>
      </p:sp>
      <p:pic>
        <p:nvPicPr>
          <p:cNvPr id="16" name="Picture 15" descr="A picture containing text, font, logo, electric blue&#10;&#10;Description automatically generated">
            <a:extLst>
              <a:ext uri="{FF2B5EF4-FFF2-40B4-BE49-F238E27FC236}">
                <a16:creationId xmlns:a16="http://schemas.microsoft.com/office/drawing/2014/main" id="{E8665661-E958-290C-E59B-1D52AA988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3996" y="2040543"/>
            <a:ext cx="3124200" cy="1428750"/>
          </a:xfrm>
          <a:prstGeom prst="rect">
            <a:avLst/>
          </a:prstGeom>
        </p:spPr>
      </p:pic>
      <p:pic>
        <p:nvPicPr>
          <p:cNvPr id="18" name="Picture 17" descr="A picture containing font, graphics, logo, symbol&#10;&#10;Description automatically generated">
            <a:extLst>
              <a:ext uri="{FF2B5EF4-FFF2-40B4-BE49-F238E27FC236}">
                <a16:creationId xmlns:a16="http://schemas.microsoft.com/office/drawing/2014/main" id="{6B202910-579C-ADBC-CFC4-215E449521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6528" y="967718"/>
            <a:ext cx="3160920" cy="106312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A6A9C0-C3A3-2EFE-5472-E634BB19975C}"/>
              </a:ext>
            </a:extLst>
          </p:cNvPr>
          <p:cNvPicPr>
            <a:picLocks noChangeAspect="1"/>
          </p:cNvPicPr>
          <p:nvPr/>
        </p:nvPicPr>
        <p:blipFill>
          <a:blip r:embed="rId2"/>
          <a:stretch>
            <a:fillRect/>
          </a:stretch>
        </p:blipFill>
        <p:spPr>
          <a:xfrm>
            <a:off x="0" y="-126075"/>
            <a:ext cx="18282583" cy="10287000"/>
          </a:xfrm>
          <a:prstGeom prst="rect">
            <a:avLst/>
          </a:prstGeom>
        </p:spPr>
      </p:pic>
      <p:pic>
        <p:nvPicPr>
          <p:cNvPr id="3" name="Picture 3"/>
          <p:cNvPicPr>
            <a:picLocks noChangeAspect="1"/>
          </p:cNvPicPr>
          <p:nvPr/>
        </p:nvPicPr>
        <p:blipFill rotWithShape="1">
          <a:blip r:embed="rId3"/>
          <a:srcRect l="3751" t="1" r="-2023" b="29708"/>
          <a:stretch/>
        </p:blipFill>
        <p:spPr>
          <a:xfrm>
            <a:off x="13703589" y="573405"/>
            <a:ext cx="4203411" cy="2890901"/>
          </a:xfrm>
          <a:prstGeom prst="rect">
            <a:avLst/>
          </a:prstGeom>
        </p:spPr>
      </p:pic>
      <p:sp>
        <p:nvSpPr>
          <p:cNvPr id="5" name="TextBox 5"/>
          <p:cNvSpPr txBox="1"/>
          <p:nvPr/>
        </p:nvSpPr>
        <p:spPr>
          <a:xfrm>
            <a:off x="1028700" y="544830"/>
            <a:ext cx="11647170" cy="569215"/>
          </a:xfrm>
          <a:prstGeom prst="rect">
            <a:avLst/>
          </a:prstGeom>
        </p:spPr>
        <p:txBody>
          <a:bodyPr lIns="0" tIns="0" rIns="0" bIns="0" rtlCol="0" anchor="t">
            <a:spAutoFit/>
          </a:bodyPr>
          <a:lstStyle/>
          <a:p>
            <a:pPr algn="l">
              <a:lnSpc>
                <a:spcPts val="3888"/>
              </a:lnSpc>
            </a:pPr>
            <a:r>
              <a:rPr lang="en-US" sz="3600">
                <a:solidFill>
                  <a:srgbClr val="A73589"/>
                </a:solidFill>
                <a:latin typeface="Arial Bold"/>
              </a:rPr>
              <a:t>Joint guidance on midwife-de settings provision </a:t>
            </a:r>
          </a:p>
        </p:txBody>
      </p:sp>
      <p:sp>
        <p:nvSpPr>
          <p:cNvPr id="7" name="TextBox 7"/>
          <p:cNvSpPr txBox="1"/>
          <p:nvPr/>
        </p:nvSpPr>
        <p:spPr>
          <a:xfrm>
            <a:off x="995570" y="1668943"/>
            <a:ext cx="11487533" cy="1795363"/>
          </a:xfrm>
          <a:prstGeom prst="rect">
            <a:avLst/>
          </a:prstGeom>
        </p:spPr>
        <p:txBody>
          <a:bodyPr wrap="square" lIns="0" tIns="0" rIns="0" bIns="0" rtlCol="0" anchor="t">
            <a:spAutoFit/>
          </a:bodyPr>
          <a:lstStyle/>
          <a:p>
            <a:pPr marL="431817" lvl="1" indent="-215908" algn="just">
              <a:lnSpc>
                <a:spcPts val="2800"/>
              </a:lnSpc>
              <a:buFont typeface="Arial"/>
              <a:buChar char="•"/>
            </a:pPr>
            <a:r>
              <a:rPr lang="en-US" sz="2400" dirty="0">
                <a:solidFill>
                  <a:srgbClr val="000000"/>
                </a:solidFill>
                <a:latin typeface="Arial" panose="020B0604020202020204" pitchFamily="34" charset="0"/>
                <a:cs typeface="Arial" panose="020B0604020202020204" pitchFamily="34" charset="0"/>
              </a:rPr>
              <a:t>Unique population, the majority are healthy, experiencing a life event that, brings physical, emotional, psychological and social needs. </a:t>
            </a:r>
          </a:p>
          <a:p>
            <a:pPr marL="431817" lvl="1" indent="-215908" algn="just">
              <a:lnSpc>
                <a:spcPts val="2800"/>
              </a:lnSpc>
              <a:buFont typeface="Arial"/>
              <a:buChar char="•"/>
            </a:pPr>
            <a:r>
              <a:rPr lang="en-US" sz="2400" dirty="0">
                <a:solidFill>
                  <a:srgbClr val="000000"/>
                </a:solidFill>
                <a:latin typeface="Arial" panose="020B0604020202020204" pitchFamily="34" charset="0"/>
                <a:cs typeface="Arial" panose="020B0604020202020204" pitchFamily="34" charset="0"/>
              </a:rPr>
              <a:t>Guidance developed to support maternity service leads in decision making about midwife-led birth settings in the evolving coronavirus pandemic.</a:t>
            </a:r>
          </a:p>
          <a:p>
            <a:pPr marL="431817" lvl="1" indent="-215908" algn="just">
              <a:lnSpc>
                <a:spcPts val="2800"/>
              </a:lnSpc>
              <a:buFont typeface="Arial"/>
              <a:buChar char="•"/>
            </a:pPr>
            <a:r>
              <a:rPr lang="en-US" sz="2400" dirty="0">
                <a:solidFill>
                  <a:srgbClr val="000000"/>
                </a:solidFill>
                <a:latin typeface="Arial" panose="020B0604020202020204" pitchFamily="34" charset="0"/>
                <a:cs typeface="Arial" panose="020B0604020202020204" pitchFamily="34" charset="0"/>
              </a:rPr>
              <a:t>Model based on:</a:t>
            </a:r>
          </a:p>
        </p:txBody>
      </p:sp>
      <p:sp>
        <p:nvSpPr>
          <p:cNvPr id="11" name="TextBox 11"/>
          <p:cNvSpPr txBox="1"/>
          <p:nvPr/>
        </p:nvSpPr>
        <p:spPr>
          <a:xfrm>
            <a:off x="10045246" y="5689279"/>
            <a:ext cx="1511860" cy="487313"/>
          </a:xfrm>
          <a:prstGeom prst="rect">
            <a:avLst/>
          </a:prstGeom>
        </p:spPr>
        <p:txBody>
          <a:bodyPr lIns="0" tIns="0" rIns="0" bIns="0" rtlCol="0" anchor="t">
            <a:spAutoFit/>
          </a:bodyPr>
          <a:lstStyle/>
          <a:p>
            <a:pPr algn="ctr">
              <a:lnSpc>
                <a:spcPts val="1885"/>
              </a:lnSpc>
              <a:spcBef>
                <a:spcPct val="0"/>
              </a:spcBef>
            </a:pPr>
            <a:endParaRPr dirty="0"/>
          </a:p>
          <a:p>
            <a:pPr algn="ctr">
              <a:lnSpc>
                <a:spcPts val="1885"/>
              </a:lnSpc>
              <a:spcBef>
                <a:spcPct val="0"/>
              </a:spcBef>
            </a:pPr>
            <a:endParaRPr lang="en-US" sz="1745" dirty="0">
              <a:solidFill>
                <a:srgbClr val="000000"/>
              </a:solidFill>
              <a:latin typeface="Arial Bold"/>
            </a:endParaRPr>
          </a:p>
        </p:txBody>
      </p:sp>
      <p:sp>
        <p:nvSpPr>
          <p:cNvPr id="13" name="TextBox 13"/>
          <p:cNvSpPr txBox="1"/>
          <p:nvPr/>
        </p:nvSpPr>
        <p:spPr>
          <a:xfrm>
            <a:off x="6119421" y="7959741"/>
            <a:ext cx="1465728" cy="218008"/>
          </a:xfrm>
          <a:prstGeom prst="rect">
            <a:avLst/>
          </a:prstGeom>
        </p:spPr>
        <p:txBody>
          <a:bodyPr lIns="0" tIns="0" rIns="0" bIns="0" rtlCol="0" anchor="t">
            <a:spAutoFit/>
          </a:bodyPr>
          <a:lstStyle/>
          <a:p>
            <a:pPr algn="ctr">
              <a:lnSpc>
                <a:spcPts val="1669"/>
              </a:lnSpc>
              <a:spcBef>
                <a:spcPct val="0"/>
              </a:spcBef>
            </a:pPr>
            <a:r>
              <a:rPr lang="en-US" sz="1545" dirty="0">
                <a:solidFill>
                  <a:srgbClr val="000000"/>
                </a:solidFill>
                <a:latin typeface="Arial Bold"/>
              </a:rPr>
              <a:t> </a:t>
            </a:r>
          </a:p>
        </p:txBody>
      </p:sp>
      <p:graphicFrame>
        <p:nvGraphicFramePr>
          <p:cNvPr id="15" name="Diagram 14">
            <a:extLst>
              <a:ext uri="{FF2B5EF4-FFF2-40B4-BE49-F238E27FC236}">
                <a16:creationId xmlns:a16="http://schemas.microsoft.com/office/drawing/2014/main" id="{26CE0BE7-FE94-C0C6-FED9-A5A2549C01B7}"/>
              </a:ext>
            </a:extLst>
          </p:cNvPr>
          <p:cNvGraphicFramePr/>
          <p:nvPr>
            <p:extLst>
              <p:ext uri="{D42A27DB-BD31-4B8C-83A1-F6EECF244321}">
                <p14:modId xmlns:p14="http://schemas.microsoft.com/office/powerpoint/2010/main" val="4222244996"/>
              </p:ext>
            </p:extLst>
          </p:nvPr>
        </p:nvGraphicFramePr>
        <p:xfrm>
          <a:off x="2534313" y="3590417"/>
          <a:ext cx="13182600" cy="56395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30695E-3498-8744-3211-167F6F37D192}"/>
              </a:ext>
            </a:extLst>
          </p:cNvPr>
          <p:cNvPicPr>
            <a:picLocks noChangeAspect="1"/>
          </p:cNvPicPr>
          <p:nvPr/>
        </p:nvPicPr>
        <p:blipFill>
          <a:blip r:embed="rId2"/>
          <a:stretch>
            <a:fillRect/>
          </a:stretch>
        </p:blipFill>
        <p:spPr>
          <a:xfrm>
            <a:off x="5417" y="0"/>
            <a:ext cx="18282583" cy="10287000"/>
          </a:xfrm>
          <a:prstGeom prst="rect">
            <a:avLst/>
          </a:prstGeom>
        </p:spPr>
      </p:pic>
      <p:pic>
        <p:nvPicPr>
          <p:cNvPr id="3" name="Picture 3"/>
          <p:cNvPicPr>
            <a:picLocks noChangeAspect="1"/>
          </p:cNvPicPr>
          <p:nvPr/>
        </p:nvPicPr>
        <p:blipFill>
          <a:blip r:embed="rId3"/>
          <a:srcRect l="3749" r="93" b="-3"/>
          <a:stretch>
            <a:fillRect/>
          </a:stretch>
        </p:blipFill>
        <p:spPr>
          <a:xfrm>
            <a:off x="14509421" y="383352"/>
            <a:ext cx="3473332" cy="3473332"/>
          </a:xfrm>
          <a:prstGeom prst="rect">
            <a:avLst/>
          </a:prstGeom>
        </p:spPr>
      </p:pic>
      <p:pic>
        <p:nvPicPr>
          <p:cNvPr id="4" name="Picture 4"/>
          <p:cNvPicPr>
            <a:picLocks noChangeAspect="1"/>
          </p:cNvPicPr>
          <p:nvPr/>
        </p:nvPicPr>
        <p:blipFill>
          <a:blip r:embed="rId4"/>
          <a:srcRect/>
          <a:stretch>
            <a:fillRect/>
          </a:stretch>
        </p:blipFill>
        <p:spPr>
          <a:xfrm>
            <a:off x="6625454" y="5915942"/>
            <a:ext cx="10288021" cy="3454047"/>
          </a:xfrm>
          <a:prstGeom prst="rect">
            <a:avLst/>
          </a:prstGeom>
        </p:spPr>
      </p:pic>
      <p:sp>
        <p:nvSpPr>
          <p:cNvPr id="5" name="TextBox 5"/>
          <p:cNvSpPr txBox="1"/>
          <p:nvPr/>
        </p:nvSpPr>
        <p:spPr>
          <a:xfrm>
            <a:off x="1028700" y="544830"/>
            <a:ext cx="12534900" cy="500137"/>
          </a:xfrm>
          <a:prstGeom prst="rect">
            <a:avLst/>
          </a:prstGeom>
        </p:spPr>
        <p:txBody>
          <a:bodyPr wrap="square" lIns="0" tIns="0" rIns="0" bIns="0" rtlCol="0" anchor="t">
            <a:spAutoFit/>
          </a:bodyPr>
          <a:lstStyle/>
          <a:p>
            <a:pPr algn="l">
              <a:lnSpc>
                <a:spcPts val="3888"/>
              </a:lnSpc>
            </a:pPr>
            <a:r>
              <a:rPr lang="en-US" sz="4000" b="1" dirty="0">
                <a:solidFill>
                  <a:srgbClr val="A73589"/>
                </a:solidFill>
                <a:latin typeface="Arial" panose="020B0604020202020204" pitchFamily="34" charset="0"/>
                <a:cs typeface="Arial" panose="020B0604020202020204" pitchFamily="34" charset="0"/>
              </a:rPr>
              <a:t>Joint guidance on midwife-de settings provision </a:t>
            </a:r>
          </a:p>
        </p:txBody>
      </p:sp>
      <p:sp>
        <p:nvSpPr>
          <p:cNvPr id="7" name="TextBox 7"/>
          <p:cNvSpPr txBox="1"/>
          <p:nvPr/>
        </p:nvSpPr>
        <p:spPr>
          <a:xfrm>
            <a:off x="1028699" y="1696415"/>
            <a:ext cx="9707043" cy="3885166"/>
          </a:xfrm>
          <a:prstGeom prst="rect">
            <a:avLst/>
          </a:prstGeom>
        </p:spPr>
        <p:txBody>
          <a:bodyPr wrap="square" lIns="0" tIns="0" rIns="0" bIns="0" rtlCol="0" anchor="t">
            <a:spAutoFit/>
          </a:bodyPr>
          <a:lstStyle/>
          <a:p>
            <a:pPr marL="518175" lvl="1" indent="-259087">
              <a:lnSpc>
                <a:spcPts val="3360"/>
              </a:lnSpc>
              <a:buFont typeface="Arial"/>
              <a:buChar char="•"/>
            </a:pPr>
            <a:r>
              <a:rPr lang="en-US" sz="2400" dirty="0">
                <a:solidFill>
                  <a:srgbClr val="000000"/>
                </a:solidFill>
                <a:latin typeface="Arial Bold"/>
              </a:rPr>
              <a:t>Phase 1: Preparation </a:t>
            </a:r>
            <a:r>
              <a:rPr lang="en-US" sz="2400" dirty="0">
                <a:solidFill>
                  <a:srgbClr val="000000"/>
                </a:solidFill>
                <a:latin typeface="Arial"/>
              </a:rPr>
              <a:t>midwifery shortage at 10-20%/ ambulance as </a:t>
            </a:r>
            <a:r>
              <a:rPr lang="en-US" sz="2400" dirty="0" err="1">
                <a:solidFill>
                  <a:srgbClr val="000000"/>
                </a:solidFill>
                <a:latin typeface="Arial"/>
              </a:rPr>
              <a:t>usual.All</a:t>
            </a:r>
            <a:r>
              <a:rPr lang="en-US" sz="2400" dirty="0">
                <a:solidFill>
                  <a:srgbClr val="000000"/>
                </a:solidFill>
                <a:latin typeface="Arial"/>
              </a:rPr>
              <a:t> place of birth available for as long as possible</a:t>
            </a:r>
          </a:p>
          <a:p>
            <a:pPr marL="518175" lvl="1" indent="-259087">
              <a:lnSpc>
                <a:spcPts val="3360"/>
              </a:lnSpc>
              <a:buFont typeface="Arial"/>
              <a:buChar char="•"/>
            </a:pPr>
            <a:r>
              <a:rPr lang="en-US" sz="2400" dirty="0">
                <a:solidFill>
                  <a:srgbClr val="000000"/>
                </a:solidFill>
                <a:latin typeface="Arial Bold"/>
              </a:rPr>
              <a:t>Phase 2 </a:t>
            </a:r>
            <a:r>
              <a:rPr lang="en-US" sz="2400" dirty="0">
                <a:solidFill>
                  <a:srgbClr val="000000"/>
                </a:solidFill>
                <a:latin typeface="Arial"/>
              </a:rPr>
              <a:t> midwifery shortage at 20-30%/minor delays. Restricted homebirth service and </a:t>
            </a:r>
            <a:r>
              <a:rPr lang="en-US" sz="2400" dirty="0" err="1">
                <a:solidFill>
                  <a:srgbClr val="000000"/>
                </a:solidFill>
                <a:latin typeface="Arial"/>
              </a:rPr>
              <a:t>prioritising</a:t>
            </a:r>
            <a:r>
              <a:rPr lang="en-US" sz="2400" dirty="0">
                <a:solidFill>
                  <a:srgbClr val="000000"/>
                </a:solidFill>
                <a:latin typeface="Arial"/>
              </a:rPr>
              <a:t> Alongside midwifery units birth. Scale up </a:t>
            </a:r>
            <a:r>
              <a:rPr lang="en-US" sz="2400" dirty="0" err="1">
                <a:solidFill>
                  <a:srgbClr val="000000"/>
                </a:solidFill>
                <a:latin typeface="Arial"/>
              </a:rPr>
              <a:t>n.of</a:t>
            </a:r>
            <a:r>
              <a:rPr lang="en-US" sz="2400" dirty="0">
                <a:solidFill>
                  <a:srgbClr val="000000"/>
                </a:solidFill>
                <a:latin typeface="Arial"/>
              </a:rPr>
              <a:t> rooms in AMU.</a:t>
            </a:r>
          </a:p>
          <a:p>
            <a:pPr marL="518175" lvl="1" indent="-259087">
              <a:lnSpc>
                <a:spcPts val="3360"/>
              </a:lnSpc>
              <a:buFont typeface="Arial"/>
              <a:buChar char="•"/>
            </a:pPr>
            <a:r>
              <a:rPr lang="en-US" sz="2400" dirty="0">
                <a:solidFill>
                  <a:srgbClr val="000000"/>
                </a:solidFill>
                <a:latin typeface="Arial Bold"/>
              </a:rPr>
              <a:t>Phase 3: </a:t>
            </a:r>
            <a:r>
              <a:rPr lang="en-US" sz="2400" dirty="0" err="1">
                <a:solidFill>
                  <a:srgbClr val="000000"/>
                </a:solidFill>
                <a:latin typeface="Arial" panose="020B0604020202020204" pitchFamily="34" charset="0"/>
                <a:cs typeface="Arial" panose="020B0604020202020204" pitchFamily="34" charset="0"/>
              </a:rPr>
              <a:t>Centralisation</a:t>
            </a:r>
            <a:r>
              <a:rPr lang="en-US" sz="2400" dirty="0">
                <a:solidFill>
                  <a:srgbClr val="000000"/>
                </a:solidFill>
                <a:latin typeface="Arial Bold"/>
              </a:rPr>
              <a:t> </a:t>
            </a:r>
            <a:r>
              <a:rPr lang="en-US" sz="2400" dirty="0">
                <a:solidFill>
                  <a:srgbClr val="000000"/>
                </a:solidFill>
                <a:latin typeface="Arial"/>
              </a:rPr>
              <a:t>midwifery shortage &gt;30%, severe delays.  AMU </a:t>
            </a:r>
            <a:r>
              <a:rPr lang="en-US" sz="2400" dirty="0" err="1">
                <a:solidFill>
                  <a:srgbClr val="000000"/>
                </a:solidFill>
                <a:latin typeface="Arial"/>
              </a:rPr>
              <a:t>centralisations</a:t>
            </a:r>
            <a:r>
              <a:rPr lang="en-US" sz="2400" dirty="0">
                <a:solidFill>
                  <a:srgbClr val="000000"/>
                </a:solidFill>
                <a:latin typeface="Arial"/>
              </a:rPr>
              <a:t> and midwife-led care to be provided on AMU and/or OU. </a:t>
            </a:r>
          </a:p>
          <a:p>
            <a:pPr marL="518175" lvl="1" indent="-259087">
              <a:lnSpc>
                <a:spcPts val="3360"/>
              </a:lnSpc>
              <a:buFont typeface="Arial"/>
              <a:buChar char="•"/>
            </a:pPr>
            <a:r>
              <a:rPr lang="en-US" sz="2400" dirty="0">
                <a:solidFill>
                  <a:srgbClr val="000000"/>
                </a:solidFill>
                <a:latin typeface="Arial Bold"/>
              </a:rPr>
              <a:t>Phase 4: De-escalation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7543078" y="6984528"/>
            <a:ext cx="3727899" cy="1218208"/>
          </a:xfrm>
          <a:prstGeom prst="rect">
            <a:avLst/>
          </a:prstGeom>
        </p:spPr>
      </p:pic>
      <p:sp>
        <p:nvSpPr>
          <p:cNvPr id="6" name="TextBox 6"/>
          <p:cNvSpPr txBox="1"/>
          <p:nvPr/>
        </p:nvSpPr>
        <p:spPr>
          <a:xfrm>
            <a:off x="1028700" y="321945"/>
            <a:ext cx="15930060" cy="483871"/>
          </a:xfrm>
          <a:prstGeom prst="rect">
            <a:avLst/>
          </a:prstGeom>
        </p:spPr>
        <p:txBody>
          <a:bodyPr lIns="0" tIns="0" rIns="0" bIns="0" rtlCol="0" anchor="t">
            <a:spAutoFit/>
          </a:bodyPr>
          <a:lstStyle/>
          <a:p>
            <a:pPr algn="l">
              <a:lnSpc>
                <a:spcPts val="3240"/>
              </a:lnSpc>
            </a:pPr>
            <a:r>
              <a:rPr lang="en-US" sz="3000">
                <a:solidFill>
                  <a:srgbClr val="A73589"/>
                </a:solidFill>
                <a:latin typeface="Arial Bold"/>
              </a:rPr>
              <a:t>Impact of the Covid-19 pandemic on midwifery-led service provision in the UK</a:t>
            </a:r>
          </a:p>
        </p:txBody>
      </p:sp>
      <p:sp>
        <p:nvSpPr>
          <p:cNvPr id="7" name="TextBox 7"/>
          <p:cNvSpPr txBox="1"/>
          <p:nvPr/>
        </p:nvSpPr>
        <p:spPr>
          <a:xfrm>
            <a:off x="2937650" y="4626601"/>
            <a:ext cx="3574015" cy="2609850"/>
          </a:xfrm>
          <a:prstGeom prst="rect">
            <a:avLst/>
          </a:prstGeom>
        </p:spPr>
        <p:txBody>
          <a:bodyPr lIns="0" tIns="0" rIns="0" bIns="0" rtlCol="0" anchor="t">
            <a:spAutoFit/>
          </a:bodyPr>
          <a:lstStyle/>
          <a:p>
            <a:pPr>
              <a:lnSpc>
                <a:spcPts val="3240"/>
              </a:lnSpc>
            </a:pPr>
            <a:endParaRPr/>
          </a:p>
          <a:p>
            <a:pPr>
              <a:lnSpc>
                <a:spcPts val="2160"/>
              </a:lnSpc>
            </a:pPr>
            <a:r>
              <a:rPr lang="en-US" sz="2000">
                <a:solidFill>
                  <a:srgbClr val="000000"/>
                </a:solidFill>
                <a:latin typeface="Arial"/>
              </a:rPr>
              <a:t>Three national surveys were circulated using the United Kingdom Midwifery Study System (UK- MidSS) and the Royal College of Midwives (RCM) Heads and Directors of Midwifery Network.  </a:t>
            </a:r>
          </a:p>
          <a:p>
            <a:pPr algn="l">
              <a:lnSpc>
                <a:spcPts val="2160"/>
              </a:lnSpc>
            </a:pPr>
            <a:endParaRPr lang="en-US" sz="2000">
              <a:solidFill>
                <a:srgbClr val="000000"/>
              </a:solidFill>
              <a:latin typeface="Arial"/>
            </a:endParaRPr>
          </a:p>
        </p:txBody>
      </p:sp>
      <p:sp>
        <p:nvSpPr>
          <p:cNvPr id="9" name="TextBox 9"/>
          <p:cNvSpPr txBox="1"/>
          <p:nvPr/>
        </p:nvSpPr>
        <p:spPr>
          <a:xfrm>
            <a:off x="5863949" y="1318109"/>
            <a:ext cx="6473961" cy="880491"/>
          </a:xfrm>
          <a:prstGeom prst="rect">
            <a:avLst/>
          </a:prstGeom>
        </p:spPr>
        <p:txBody>
          <a:bodyPr lIns="0" tIns="0" rIns="0" bIns="0" rtlCol="0" anchor="t">
            <a:spAutoFit/>
          </a:bodyPr>
          <a:lstStyle/>
          <a:p>
            <a:pPr>
              <a:lnSpc>
                <a:spcPts val="2322"/>
              </a:lnSpc>
              <a:spcBef>
                <a:spcPct val="0"/>
              </a:spcBef>
            </a:pPr>
            <a:r>
              <a:rPr lang="en-US" sz="2150" dirty="0">
                <a:solidFill>
                  <a:srgbClr val="000000"/>
                </a:solidFill>
                <a:latin typeface="Arimo"/>
              </a:rPr>
              <a:t>To describe changes to midwifery-led service provision in the United Kingdom and the Channel Islands during the COVID-19 pandemic. </a:t>
            </a:r>
          </a:p>
        </p:txBody>
      </p:sp>
      <p:sp>
        <p:nvSpPr>
          <p:cNvPr id="10" name="TextBox 10"/>
          <p:cNvSpPr txBox="1"/>
          <p:nvPr/>
        </p:nvSpPr>
        <p:spPr>
          <a:xfrm>
            <a:off x="7987965" y="5243440"/>
            <a:ext cx="2838124" cy="1407713"/>
          </a:xfrm>
          <a:prstGeom prst="rect">
            <a:avLst/>
          </a:prstGeom>
        </p:spPr>
        <p:txBody>
          <a:bodyPr lIns="0" tIns="0" rIns="0" bIns="0" rtlCol="0" anchor="t">
            <a:spAutoFit/>
          </a:bodyPr>
          <a:lstStyle/>
          <a:p>
            <a:pPr marL="0" lvl="0" indent="0" algn="l">
              <a:lnSpc>
                <a:spcPts val="2160"/>
              </a:lnSpc>
              <a:spcBef>
                <a:spcPct val="0"/>
              </a:spcBef>
            </a:pPr>
            <a:r>
              <a:rPr lang="en-US" sz="2000" u="none">
                <a:solidFill>
                  <a:srgbClr val="000000"/>
                </a:solidFill>
                <a:latin typeface="Arial"/>
              </a:rPr>
              <a:t>The UK- MidSS surveys took place in wave 1 </a:t>
            </a:r>
          </a:p>
          <a:p>
            <a:pPr marL="0" lvl="0" indent="0" algn="l">
              <a:lnSpc>
                <a:spcPts val="2160"/>
              </a:lnSpc>
              <a:spcBef>
                <a:spcPct val="0"/>
              </a:spcBef>
            </a:pPr>
            <a:r>
              <a:rPr lang="en-US" sz="2000" u="none">
                <a:solidFill>
                  <a:srgbClr val="000000"/>
                </a:solidFill>
                <a:latin typeface="Arial"/>
              </a:rPr>
              <a:t>(April to June 2020) </a:t>
            </a:r>
          </a:p>
          <a:p>
            <a:pPr marL="0" lvl="0" indent="0" algn="l">
              <a:lnSpc>
                <a:spcPts val="2160"/>
              </a:lnSpc>
              <a:spcBef>
                <a:spcPct val="0"/>
              </a:spcBef>
            </a:pPr>
            <a:r>
              <a:rPr lang="en-US" sz="2000" u="none">
                <a:solidFill>
                  <a:srgbClr val="000000"/>
                </a:solidFill>
                <a:latin typeface="Arial"/>
              </a:rPr>
              <a:t>and in wave 2 (February to March 2021). </a:t>
            </a:r>
          </a:p>
        </p:txBody>
      </p:sp>
      <p:sp>
        <p:nvSpPr>
          <p:cNvPr id="11" name="TextBox 11"/>
          <p:cNvSpPr txBox="1"/>
          <p:nvPr/>
        </p:nvSpPr>
        <p:spPr>
          <a:xfrm>
            <a:off x="12859579" y="4636126"/>
            <a:ext cx="1596033" cy="1233678"/>
          </a:xfrm>
          <a:prstGeom prst="rect">
            <a:avLst/>
          </a:prstGeom>
        </p:spPr>
        <p:txBody>
          <a:bodyPr lIns="0" tIns="0" rIns="0" bIns="0" rtlCol="0" anchor="t">
            <a:spAutoFit/>
          </a:bodyPr>
          <a:lstStyle/>
          <a:p>
            <a:pPr marL="0" lvl="0" indent="0" algn="l">
              <a:lnSpc>
                <a:spcPts val="2375"/>
              </a:lnSpc>
              <a:spcBef>
                <a:spcPct val="0"/>
              </a:spcBef>
            </a:pPr>
            <a:endParaRPr/>
          </a:p>
          <a:p>
            <a:pPr marL="0" lvl="0" indent="0" algn="l">
              <a:lnSpc>
                <a:spcPts val="2375"/>
              </a:lnSpc>
              <a:spcBef>
                <a:spcPct val="0"/>
              </a:spcBef>
            </a:pPr>
            <a:endParaRPr/>
          </a:p>
          <a:p>
            <a:pPr marL="0" lvl="0" indent="0" algn="l">
              <a:lnSpc>
                <a:spcPts val="2375"/>
              </a:lnSpc>
              <a:spcBef>
                <a:spcPct val="0"/>
              </a:spcBef>
            </a:pPr>
            <a:r>
              <a:rPr lang="en-US" sz="2199" u="none">
                <a:solidFill>
                  <a:srgbClr val="000000"/>
                </a:solidFill>
                <a:latin typeface="Arial"/>
              </a:rPr>
              <a:t>RCM survey </a:t>
            </a:r>
          </a:p>
          <a:p>
            <a:pPr marL="0" lvl="0" indent="0" algn="l">
              <a:lnSpc>
                <a:spcPts val="2375"/>
              </a:lnSpc>
              <a:spcBef>
                <a:spcPct val="0"/>
              </a:spcBef>
            </a:pPr>
            <a:r>
              <a:rPr lang="en-US" sz="2199" u="none">
                <a:solidFill>
                  <a:srgbClr val="000000"/>
                </a:solidFill>
                <a:latin typeface="Arial"/>
              </a:rPr>
              <a:t>(April 2020)</a:t>
            </a:r>
          </a:p>
        </p:txBody>
      </p:sp>
      <p:cxnSp>
        <p:nvCxnSpPr>
          <p:cNvPr id="15" name="Straight Arrow Connector 14">
            <a:extLst>
              <a:ext uri="{FF2B5EF4-FFF2-40B4-BE49-F238E27FC236}">
                <a16:creationId xmlns:a16="http://schemas.microsoft.com/office/drawing/2014/main" id="{33ECFC45-3DB9-CAC1-87A5-7DC213E21B8D}"/>
              </a:ext>
            </a:extLst>
          </p:cNvPr>
          <p:cNvCxnSpPr/>
          <p:nvPr/>
        </p:nvCxnSpPr>
        <p:spPr>
          <a:xfrm>
            <a:off x="4800600" y="3695700"/>
            <a:ext cx="0" cy="1219200"/>
          </a:xfrm>
          <a:prstGeom prst="straightConnector1">
            <a:avLst/>
          </a:prstGeom>
          <a:ln w="57150">
            <a:solidFill>
              <a:srgbClr val="AD049D"/>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9D11EE6-FA94-D0A5-FDAC-5F96C6E7D2B6}"/>
              </a:ext>
            </a:extLst>
          </p:cNvPr>
          <p:cNvCxnSpPr/>
          <p:nvPr/>
        </p:nvCxnSpPr>
        <p:spPr>
          <a:xfrm>
            <a:off x="9100930" y="3695700"/>
            <a:ext cx="0" cy="1219200"/>
          </a:xfrm>
          <a:prstGeom prst="straightConnector1">
            <a:avLst/>
          </a:prstGeom>
          <a:ln w="57150">
            <a:solidFill>
              <a:srgbClr val="AD049D"/>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2FF61F2-72B6-85AE-CE77-40A9CEC205C7}"/>
              </a:ext>
            </a:extLst>
          </p:cNvPr>
          <p:cNvCxnSpPr/>
          <p:nvPr/>
        </p:nvCxnSpPr>
        <p:spPr>
          <a:xfrm>
            <a:off x="13235608" y="3695700"/>
            <a:ext cx="0" cy="1219200"/>
          </a:xfrm>
          <a:prstGeom prst="straightConnector1">
            <a:avLst/>
          </a:prstGeom>
          <a:ln w="57150">
            <a:solidFill>
              <a:srgbClr val="AD049D"/>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EF15F78-CF7A-629C-9BA2-9E4240AB5154}"/>
              </a:ext>
            </a:extLst>
          </p:cNvPr>
          <p:cNvCxnSpPr/>
          <p:nvPr/>
        </p:nvCxnSpPr>
        <p:spPr>
          <a:xfrm>
            <a:off x="4800600" y="3695700"/>
            <a:ext cx="8435008" cy="0"/>
          </a:xfrm>
          <a:prstGeom prst="line">
            <a:avLst/>
          </a:prstGeom>
          <a:ln w="57150">
            <a:solidFill>
              <a:srgbClr val="AD049D"/>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69EB3C0-127C-212E-C870-FCAC8E382927}"/>
              </a:ext>
            </a:extLst>
          </p:cNvPr>
          <p:cNvCxnSpPr>
            <a:cxnSpLocks/>
          </p:cNvCxnSpPr>
          <p:nvPr/>
        </p:nvCxnSpPr>
        <p:spPr>
          <a:xfrm>
            <a:off x="9100930" y="2247900"/>
            <a:ext cx="0" cy="1447800"/>
          </a:xfrm>
          <a:prstGeom prst="line">
            <a:avLst/>
          </a:prstGeom>
          <a:ln w="57150">
            <a:solidFill>
              <a:srgbClr val="AD049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4" name="Picture 4"/>
          <p:cNvPicPr>
            <a:picLocks noChangeAspect="1"/>
          </p:cNvPicPr>
          <p:nvPr/>
        </p:nvPicPr>
        <p:blipFill>
          <a:blip r:embed="rId3"/>
          <a:srcRect t="114" b="114"/>
          <a:stretch>
            <a:fillRect/>
          </a:stretch>
        </p:blipFill>
        <p:spPr>
          <a:xfrm>
            <a:off x="9975246" y="2321065"/>
            <a:ext cx="7958178" cy="4297413"/>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7190" y="1334846"/>
            <a:ext cx="8080074" cy="7191266"/>
          </a:xfrm>
          <a:prstGeom prst="rect">
            <a:avLst/>
          </a:prstGeom>
        </p:spPr>
      </p:pic>
      <p:sp>
        <p:nvSpPr>
          <p:cNvPr id="6" name="TextBox 6"/>
          <p:cNvSpPr txBox="1"/>
          <p:nvPr/>
        </p:nvSpPr>
        <p:spPr>
          <a:xfrm>
            <a:off x="1028700" y="470534"/>
            <a:ext cx="11647170" cy="487313"/>
          </a:xfrm>
          <a:prstGeom prst="rect">
            <a:avLst/>
          </a:prstGeom>
        </p:spPr>
        <p:txBody>
          <a:bodyPr lIns="0" tIns="0" rIns="0" bIns="0" rtlCol="0" anchor="t">
            <a:spAutoFit/>
          </a:bodyPr>
          <a:lstStyle/>
          <a:p>
            <a:pPr algn="l">
              <a:lnSpc>
                <a:spcPts val="3780"/>
              </a:lnSpc>
            </a:pPr>
            <a:r>
              <a:rPr lang="en-US" sz="4000" b="1" dirty="0">
                <a:solidFill>
                  <a:srgbClr val="A73589"/>
                </a:solidFill>
                <a:latin typeface="Arial" panose="020B0604020202020204" pitchFamily="34" charset="0"/>
                <a:cs typeface="Arial" panose="020B0604020202020204" pitchFamily="34" charset="0"/>
              </a:rPr>
              <a:t>Data collection</a:t>
            </a:r>
          </a:p>
        </p:txBody>
      </p:sp>
      <p:sp>
        <p:nvSpPr>
          <p:cNvPr id="8" name="TextBox 8"/>
          <p:cNvSpPr txBox="1"/>
          <p:nvPr/>
        </p:nvSpPr>
        <p:spPr>
          <a:xfrm>
            <a:off x="1754029" y="4532789"/>
            <a:ext cx="2447286" cy="850403"/>
          </a:xfrm>
          <a:prstGeom prst="rect">
            <a:avLst/>
          </a:prstGeom>
        </p:spPr>
        <p:txBody>
          <a:bodyPr lIns="0" tIns="0" rIns="0" bIns="0" rtlCol="0" anchor="t">
            <a:spAutoFit/>
          </a:bodyPr>
          <a:lstStyle/>
          <a:p>
            <a:pPr algn="ctr">
              <a:lnSpc>
                <a:spcPts val="2214"/>
              </a:lnSpc>
              <a:spcBef>
                <a:spcPct val="0"/>
              </a:spcBef>
            </a:pPr>
            <a:r>
              <a:rPr lang="en-US" sz="2050">
                <a:solidFill>
                  <a:srgbClr val="000000"/>
                </a:solidFill>
                <a:latin typeface="Arimo Bold"/>
              </a:rPr>
              <a:t>The RCM survey included open and closed questions </a:t>
            </a:r>
          </a:p>
        </p:txBody>
      </p:sp>
      <p:sp>
        <p:nvSpPr>
          <p:cNvPr id="9" name="TextBox 9"/>
          <p:cNvSpPr txBox="1"/>
          <p:nvPr/>
        </p:nvSpPr>
        <p:spPr>
          <a:xfrm>
            <a:off x="2527440" y="1726323"/>
            <a:ext cx="8080074" cy="594741"/>
          </a:xfrm>
          <a:prstGeom prst="rect">
            <a:avLst/>
          </a:prstGeom>
        </p:spPr>
        <p:txBody>
          <a:bodyPr lIns="0" tIns="0" rIns="0" bIns="0" rtlCol="0" anchor="t">
            <a:spAutoFit/>
          </a:bodyPr>
          <a:lstStyle/>
          <a:p>
            <a:pPr algn="ctr">
              <a:lnSpc>
                <a:spcPts val="2322"/>
              </a:lnSpc>
              <a:spcBef>
                <a:spcPct val="0"/>
              </a:spcBef>
            </a:pPr>
            <a:r>
              <a:rPr lang="en-US" sz="2150">
                <a:solidFill>
                  <a:srgbClr val="000000"/>
                </a:solidFill>
                <a:latin typeface="Arimo"/>
              </a:rPr>
              <a:t>midwifery staffing </a:t>
            </a:r>
          </a:p>
          <a:p>
            <a:pPr algn="ctr">
              <a:lnSpc>
                <a:spcPts val="2322"/>
              </a:lnSpc>
              <a:spcBef>
                <a:spcPct val="0"/>
              </a:spcBef>
            </a:pPr>
            <a:r>
              <a:rPr lang="en-US" sz="2150">
                <a:solidFill>
                  <a:srgbClr val="000000"/>
                </a:solidFill>
                <a:latin typeface="Arimo"/>
              </a:rPr>
              <a:t>and shortages</a:t>
            </a:r>
          </a:p>
        </p:txBody>
      </p:sp>
      <p:sp>
        <p:nvSpPr>
          <p:cNvPr id="10" name="TextBox 10"/>
          <p:cNvSpPr txBox="1"/>
          <p:nvPr/>
        </p:nvSpPr>
        <p:spPr>
          <a:xfrm>
            <a:off x="3473859" y="3079214"/>
            <a:ext cx="8080074" cy="594741"/>
          </a:xfrm>
          <a:prstGeom prst="rect">
            <a:avLst/>
          </a:prstGeom>
        </p:spPr>
        <p:txBody>
          <a:bodyPr lIns="0" tIns="0" rIns="0" bIns="0" rtlCol="0" anchor="t">
            <a:spAutoFit/>
          </a:bodyPr>
          <a:lstStyle/>
          <a:p>
            <a:pPr algn="ctr">
              <a:lnSpc>
                <a:spcPts val="2322"/>
              </a:lnSpc>
            </a:pPr>
            <a:r>
              <a:rPr lang="en-US" sz="2150">
                <a:solidFill>
                  <a:srgbClr val="000000"/>
                </a:solidFill>
                <a:latin typeface="Arimo"/>
              </a:rPr>
              <a:t>provision of homebirth </a:t>
            </a:r>
          </a:p>
          <a:p>
            <a:pPr algn="ctr">
              <a:lnSpc>
                <a:spcPts val="2322"/>
              </a:lnSpc>
              <a:spcBef>
                <a:spcPct val="0"/>
              </a:spcBef>
            </a:pPr>
            <a:r>
              <a:rPr lang="en-US" sz="2150">
                <a:solidFill>
                  <a:srgbClr val="000000"/>
                </a:solidFill>
                <a:latin typeface="Arimo"/>
              </a:rPr>
              <a:t>and midwifery-led settings </a:t>
            </a:r>
          </a:p>
        </p:txBody>
      </p:sp>
      <p:sp>
        <p:nvSpPr>
          <p:cNvPr id="11" name="TextBox 11"/>
          <p:cNvSpPr txBox="1"/>
          <p:nvPr/>
        </p:nvSpPr>
        <p:spPr>
          <a:xfrm>
            <a:off x="3700512" y="4780746"/>
            <a:ext cx="8080074" cy="308991"/>
          </a:xfrm>
          <a:prstGeom prst="rect">
            <a:avLst/>
          </a:prstGeom>
        </p:spPr>
        <p:txBody>
          <a:bodyPr lIns="0" tIns="0" rIns="0" bIns="0" rtlCol="0" anchor="t">
            <a:spAutoFit/>
          </a:bodyPr>
          <a:lstStyle/>
          <a:p>
            <a:pPr marL="0" lvl="0" indent="0" algn="ctr">
              <a:lnSpc>
                <a:spcPts val="2322"/>
              </a:lnSpc>
              <a:spcBef>
                <a:spcPct val="0"/>
              </a:spcBef>
            </a:pPr>
            <a:r>
              <a:rPr lang="en-US" sz="2150" u="none">
                <a:solidFill>
                  <a:srgbClr val="000000"/>
                </a:solidFill>
                <a:latin typeface="Arimo"/>
              </a:rPr>
              <a:t>waterbirth</a:t>
            </a:r>
          </a:p>
        </p:txBody>
      </p:sp>
      <p:sp>
        <p:nvSpPr>
          <p:cNvPr id="12" name="TextBox 12"/>
          <p:cNvSpPr txBox="1"/>
          <p:nvPr/>
        </p:nvSpPr>
        <p:spPr>
          <a:xfrm>
            <a:off x="3473859" y="6145192"/>
            <a:ext cx="8080074" cy="594741"/>
          </a:xfrm>
          <a:prstGeom prst="rect">
            <a:avLst/>
          </a:prstGeom>
        </p:spPr>
        <p:txBody>
          <a:bodyPr lIns="0" tIns="0" rIns="0" bIns="0" rtlCol="0" anchor="t">
            <a:spAutoFit/>
          </a:bodyPr>
          <a:lstStyle/>
          <a:p>
            <a:pPr marL="0" lvl="0" indent="0" algn="ctr">
              <a:lnSpc>
                <a:spcPts val="2322"/>
              </a:lnSpc>
              <a:spcBef>
                <a:spcPct val="0"/>
              </a:spcBef>
            </a:pPr>
            <a:r>
              <a:rPr lang="en-US" sz="2150" u="none">
                <a:solidFill>
                  <a:srgbClr val="000000"/>
                </a:solidFill>
                <a:latin typeface="Arimo"/>
              </a:rPr>
              <a:t>antenatal and </a:t>
            </a:r>
          </a:p>
          <a:p>
            <a:pPr marL="0" lvl="0" indent="0" algn="ctr">
              <a:lnSpc>
                <a:spcPts val="2322"/>
              </a:lnSpc>
              <a:spcBef>
                <a:spcPct val="0"/>
              </a:spcBef>
            </a:pPr>
            <a:r>
              <a:rPr lang="en-US" sz="2150" u="none">
                <a:solidFill>
                  <a:srgbClr val="000000"/>
                </a:solidFill>
                <a:latin typeface="Arimo"/>
              </a:rPr>
              <a:t>postnatal care</a:t>
            </a:r>
          </a:p>
        </p:txBody>
      </p:sp>
      <p:sp>
        <p:nvSpPr>
          <p:cNvPr id="13" name="TextBox 13"/>
          <p:cNvSpPr txBox="1"/>
          <p:nvPr/>
        </p:nvSpPr>
        <p:spPr>
          <a:xfrm>
            <a:off x="2329025" y="7501933"/>
            <a:ext cx="8080074" cy="880491"/>
          </a:xfrm>
          <a:prstGeom prst="rect">
            <a:avLst/>
          </a:prstGeom>
        </p:spPr>
        <p:txBody>
          <a:bodyPr lIns="0" tIns="0" rIns="0" bIns="0" rtlCol="0" anchor="t">
            <a:spAutoFit/>
          </a:bodyPr>
          <a:lstStyle/>
          <a:p>
            <a:pPr marL="0" lvl="0" indent="0" algn="ctr">
              <a:lnSpc>
                <a:spcPts val="2322"/>
              </a:lnSpc>
              <a:spcBef>
                <a:spcPct val="0"/>
              </a:spcBef>
            </a:pPr>
            <a:r>
              <a:rPr lang="en-US" sz="2150" u="none">
                <a:solidFill>
                  <a:srgbClr val="000000"/>
                </a:solidFill>
                <a:latin typeface="Arimo"/>
              </a:rPr>
              <a:t>reports of </a:t>
            </a:r>
          </a:p>
          <a:p>
            <a:pPr marL="0" lvl="0" indent="0" algn="ctr">
              <a:lnSpc>
                <a:spcPts val="2322"/>
              </a:lnSpc>
              <a:spcBef>
                <a:spcPct val="0"/>
              </a:spcBef>
            </a:pPr>
            <a:r>
              <a:rPr lang="en-US" sz="2150" u="none">
                <a:solidFill>
                  <a:srgbClr val="000000"/>
                </a:solidFill>
                <a:latin typeface="Arimo"/>
              </a:rPr>
              <a:t>freebirthing </a:t>
            </a:r>
          </a:p>
          <a:p>
            <a:pPr marL="0" lvl="0" indent="0" algn="ctr">
              <a:lnSpc>
                <a:spcPts val="2322"/>
              </a:lnSpc>
              <a:spcBef>
                <a:spcPct val="0"/>
              </a:spcBef>
            </a:pPr>
            <a:endParaRPr lang="en-US" sz="2150" u="none">
              <a:solidFill>
                <a:srgbClr val="000000"/>
              </a:solidFill>
              <a:latin typeface="Arim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5" name="Picture 5"/>
          <p:cNvPicPr>
            <a:picLocks noChangeAspect="1"/>
          </p:cNvPicPr>
          <p:nvPr/>
        </p:nvPicPr>
        <p:blipFill>
          <a:blip r:embed="rId3"/>
          <a:srcRect/>
          <a:stretch>
            <a:fillRect/>
          </a:stretch>
        </p:blipFill>
        <p:spPr>
          <a:xfrm>
            <a:off x="1447800" y="907654"/>
            <a:ext cx="15773400" cy="820472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3cfe937-0b20-47f3-9bf0-a703c4ceed4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B362E4F3E68A34799996FB2811DC205" ma:contentTypeVersion="10" ma:contentTypeDescription="Create a new document." ma:contentTypeScope="" ma:versionID="4b1b7c6e6c400b9c3b5f24aa6b5370e1">
  <xsd:schema xmlns:xsd="http://www.w3.org/2001/XMLSchema" xmlns:xs="http://www.w3.org/2001/XMLSchema" xmlns:p="http://schemas.microsoft.com/office/2006/metadata/properties" xmlns:ns2="13cfe937-0b20-47f3-9bf0-a703c4ceed4b" xmlns:ns3="b4238386-7da1-45fe-8402-3adab5769fc3" targetNamespace="http://schemas.microsoft.com/office/2006/metadata/properties" ma:root="true" ma:fieldsID="67c4d13c9475b4779d3b03734b8e2b8d" ns2:_="" ns3:_="">
    <xsd:import namespace="13cfe937-0b20-47f3-9bf0-a703c4ceed4b"/>
    <xsd:import namespace="b4238386-7da1-45fe-8402-3adab5769fc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cfe937-0b20-47f3-9bf0-a703c4ceed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09be131-e051-4104-a245-9491c2d76341" ma:termSetId="09814cd3-568e-fe90-9814-8d621ff8fb84" ma:anchorId="fba54fb3-c3e1-fe81-a776-ca4b69148c4d" ma:open="true" ma:isKeyword="false">
      <xsd:complexType>
        <xsd:sequence>
          <xsd:element ref="pc:Terms" minOccurs="0" maxOccurs="1"/>
        </xsd:sequence>
      </xsd:complex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238386-7da1-45fe-8402-3adab5769fc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F375A5-0263-46ED-BFAC-8FD471D955A1}">
  <ds:schemaRefs>
    <ds:schemaRef ds:uri="13cfe937-0b20-47f3-9bf0-a703c4ceed4b"/>
    <ds:schemaRef ds:uri="http://schemas.microsoft.com/office/2006/documentManagement/types"/>
    <ds:schemaRef ds:uri="http://www.w3.org/XML/1998/namespace"/>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b4238386-7da1-45fe-8402-3adab5769fc3"/>
    <ds:schemaRef ds:uri="http://purl.org/dc/dcmitype/"/>
  </ds:schemaRefs>
</ds:datastoreItem>
</file>

<file path=customXml/itemProps2.xml><?xml version="1.0" encoding="utf-8"?>
<ds:datastoreItem xmlns:ds="http://schemas.openxmlformats.org/officeDocument/2006/customXml" ds:itemID="{A008EEE9-58B6-42D1-A4FC-7C94BC2DB699}">
  <ds:schemaRefs>
    <ds:schemaRef ds:uri="http://schemas.microsoft.com/sharepoint/v3/contenttype/forms"/>
  </ds:schemaRefs>
</ds:datastoreItem>
</file>

<file path=customXml/itemProps3.xml><?xml version="1.0" encoding="utf-8"?>
<ds:datastoreItem xmlns:ds="http://schemas.openxmlformats.org/officeDocument/2006/customXml" ds:itemID="{6026BDBD-EB5B-438D-8417-A68B1294E8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cfe937-0b20-47f3-9bf0-a703c4ceed4b"/>
    <ds:schemaRef ds:uri="b4238386-7da1-45fe-8402-3adab5769f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TotalTime>
  <Words>985</Words>
  <Application>Microsoft Office PowerPoint</Application>
  <PresentationFormat>Custom</PresentationFormat>
  <Paragraphs>101</Paragraphs>
  <Slides>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Arimo Bold</vt:lpstr>
      <vt:lpstr>Arial Bold</vt:lpstr>
      <vt:lpstr>Arial Italics</vt:lpstr>
      <vt:lpstr>Arial</vt:lpstr>
      <vt:lpstr>Calibri</vt:lpstr>
      <vt:lpstr>Arimo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LB Impact of covid on midwife-led settings wide screen.pptx</dc:title>
  <dc:creator>Emma Barr</dc:creator>
  <cp:lastModifiedBy>Emma Barr</cp:lastModifiedBy>
  <cp:revision>3</cp:revision>
  <dcterms:created xsi:type="dcterms:W3CDTF">2006-08-16T00:00:00Z</dcterms:created>
  <dcterms:modified xsi:type="dcterms:W3CDTF">2023-06-14T04:31:22Z</dcterms:modified>
  <dc:identifier>DAFjo8H4Ki0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0x010100DB362E4F3E68A34799996FB2811DC205</vt:lpwstr>
  </property>
  <property fmtid="{D5CDD505-2E9C-101B-9397-08002B2CF9AE}" pid="3" name="MediaServiceImageTags">
    <vt:lpwstr/>
  </property>
</Properties>
</file>