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11" r:id="rId5"/>
    <p:sldId id="280" r:id="rId6"/>
    <p:sldId id="294" r:id="rId7"/>
    <p:sldId id="295" r:id="rId8"/>
    <p:sldId id="296" r:id="rId9"/>
    <p:sldId id="302" r:id="rId10"/>
    <p:sldId id="303" r:id="rId11"/>
    <p:sldId id="304" r:id="rId12"/>
    <p:sldId id="298" r:id="rId13"/>
    <p:sldId id="305" r:id="rId14"/>
    <p:sldId id="306" r:id="rId15"/>
    <p:sldId id="307" r:id="rId16"/>
    <p:sldId id="308" r:id="rId17"/>
    <p:sldId id="309" r:id="rId18"/>
    <p:sldId id="299" r:id="rId19"/>
    <p:sldId id="300" r:id="rId20"/>
    <p:sldId id="301"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2"/>
    <a:srgbClr val="154C95"/>
    <a:srgbClr val="7EC8E4"/>
    <a:srgbClr val="BCE2EE"/>
    <a:srgbClr val="702285"/>
    <a:srgbClr val="71273D"/>
    <a:srgbClr val="66BC04"/>
    <a:srgbClr val="FF7900"/>
    <a:srgbClr val="00396A"/>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2" d="100"/>
          <a:sy n="72" d="100"/>
        </p:scale>
        <p:origin x="960" y="72"/>
      </p:cViewPr>
      <p:guideLst>
        <p:guide orient="horz" pos="33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4F259-2A98-0846-8AAE-3B1F25109057}" type="datetimeFigureOut">
              <a:t>3/26/2021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62C464-2C4B-8C4D-8F16-B72AB6FDD51B}" type="slidenum">
              <a:t>‹#›</a:t>
            </a:fld>
            <a:endParaRPr lang="en-US"/>
          </a:p>
        </p:txBody>
      </p:sp>
    </p:spTree>
    <p:extLst>
      <p:ext uri="{BB962C8B-B14F-4D97-AF65-F5344CB8AC3E}">
        <p14:creationId xmlns:p14="http://schemas.microsoft.com/office/powerpoint/2010/main" val="22737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D5DA9-F6D6-5843-9EB0-D9441C280527}" type="datetimeFigureOut">
              <a:t>3/26/2021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3801CD-FE76-8045-AC4D-708E49E4621C}" type="slidenum">
              <a:t>‹#›</a:t>
            </a:fld>
            <a:endParaRPr lang="en-US"/>
          </a:p>
        </p:txBody>
      </p:sp>
    </p:spTree>
    <p:extLst>
      <p:ext uri="{BB962C8B-B14F-4D97-AF65-F5344CB8AC3E}">
        <p14:creationId xmlns:p14="http://schemas.microsoft.com/office/powerpoint/2010/main" val="2900062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RIDDOR reporting of Covid 19</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3</a:t>
            </a:fld>
            <a:endParaRPr lang="en-GB"/>
          </a:p>
        </p:txBody>
      </p:sp>
    </p:spTree>
    <p:extLst>
      <p:ext uri="{BB962C8B-B14F-4D97-AF65-F5344CB8AC3E}">
        <p14:creationId xmlns:p14="http://schemas.microsoft.com/office/powerpoint/2010/main" val="371667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285750" indent="-285750">
              <a:buFont typeface="Arial" panose="020B0604020202020204" pitchFamily="34" charset="0"/>
              <a:buChar char="•"/>
            </a:pPr>
            <a:r>
              <a:rPr lang="en-GB" dirty="0"/>
              <a:t>A worker has been diagnosed as having COVID 19 and there is reasonable evidence that it was caused by exposure at work = Reported as a case of Disease</a:t>
            </a:r>
          </a:p>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4</a:t>
            </a:fld>
            <a:endParaRPr lang="en-GB"/>
          </a:p>
        </p:txBody>
      </p:sp>
    </p:spTree>
    <p:extLst>
      <p:ext uri="{BB962C8B-B14F-4D97-AF65-F5344CB8AC3E}">
        <p14:creationId xmlns:p14="http://schemas.microsoft.com/office/powerpoint/2010/main" val="245322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3801CD-FE76-8045-AC4D-708E49E4621C}" type="slidenum">
              <a:rPr lang="en-GB" smtClean="0"/>
              <a:t>15</a:t>
            </a:fld>
            <a:endParaRPr lang="en-GB"/>
          </a:p>
        </p:txBody>
      </p:sp>
    </p:spTree>
    <p:extLst>
      <p:ext uri="{BB962C8B-B14F-4D97-AF65-F5344CB8AC3E}">
        <p14:creationId xmlns:p14="http://schemas.microsoft.com/office/powerpoint/2010/main" val="64430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aternity_Support Worker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baseline="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75279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Workplace_Representative_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92629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udent_Section Header">
    <p:spTree>
      <p:nvGrpSpPr>
        <p:cNvPr id="1" name=""/>
        <p:cNvGrpSpPr/>
        <p:nvPr/>
      </p:nvGrpSpPr>
      <p:grpSpPr>
        <a:xfrm>
          <a:off x="0" y="0"/>
          <a:ext cx="0" cy="0"/>
          <a:chOff x="0" y="0"/>
          <a:chExt cx="0" cy="0"/>
        </a:xfrm>
      </p:grpSpPr>
      <p:pic>
        <p:nvPicPr>
          <p:cNvPr id="3" name="Picture 2"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18411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i-lear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rmAutofit/>
          </a:bodyPr>
          <a:lstStyle>
            <a:lvl1pPr>
              <a:defRPr sz="170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www.rcm.org.uk/i-learn</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70817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193575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CM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sz="2500">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403020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CM Section Header">
    <p:spTree>
      <p:nvGrpSpPr>
        <p:cNvPr id="1" name=""/>
        <p:cNvGrpSpPr/>
        <p:nvPr/>
      </p:nvGrpSpPr>
      <p:grpSpPr>
        <a:xfrm>
          <a:off x="0" y="0"/>
          <a:ext cx="0" cy="0"/>
          <a:chOff x="0" y="0"/>
          <a:chExt cx="0" cy="0"/>
        </a:xfrm>
      </p:grpSpPr>
      <p:pic>
        <p:nvPicPr>
          <p:cNvPr id="2" name="Picture 1" descr="Purpl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69456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RCM Section Header">
    <p:spTree>
      <p:nvGrpSpPr>
        <p:cNvPr id="1" name=""/>
        <p:cNvGrpSpPr/>
        <p:nvPr/>
      </p:nvGrpSpPr>
      <p:grpSpPr>
        <a:xfrm>
          <a:off x="0" y="0"/>
          <a:ext cx="0" cy="0"/>
          <a:chOff x="0" y="0"/>
          <a:chExt cx="0" cy="0"/>
        </a:xfrm>
      </p:grpSpPr>
      <p:pic>
        <p:nvPicPr>
          <p:cNvPr id="3" name="Picture 2" descr="Green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rgbClr val="FFFFFF"/>
                </a:solidFill>
              </a:defRPr>
            </a:lvl1pPr>
          </a:lstStyle>
          <a:p>
            <a:pPr marL="0" indent="0">
              <a:buNone/>
            </a:pPr>
            <a:endParaRPr lang="en-GB" dirty="0"/>
          </a:p>
        </p:txBody>
      </p:sp>
    </p:spTree>
    <p:extLst>
      <p:ext uri="{BB962C8B-B14F-4D97-AF65-F5344CB8AC3E}">
        <p14:creationId xmlns:p14="http://schemas.microsoft.com/office/powerpoint/2010/main" val="213435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RCM Section Header">
    <p:spTree>
      <p:nvGrpSpPr>
        <p:cNvPr id="1" name=""/>
        <p:cNvGrpSpPr/>
        <p:nvPr/>
      </p:nvGrpSpPr>
      <p:grpSpPr>
        <a:xfrm>
          <a:off x="0" y="0"/>
          <a:ext cx="0" cy="0"/>
          <a:chOff x="0" y="0"/>
          <a:chExt cx="0" cy="0"/>
        </a:xfrm>
      </p:grpSpPr>
      <p:pic>
        <p:nvPicPr>
          <p:cNvPr id="2" name="Picture 1" descr="Dark Red Divider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2"/>
          <p:cNvSpPr>
            <a:spLocks noGrp="1"/>
          </p:cNvSpPr>
          <p:nvPr>
            <p:ph type="title"/>
          </p:nvPr>
        </p:nvSpPr>
        <p:spPr>
          <a:xfrm>
            <a:off x="482600" y="650876"/>
            <a:ext cx="8229600" cy="1143000"/>
          </a:xfrm>
        </p:spPr>
        <p:txBody>
          <a:bodyPr>
            <a:normAutofit/>
          </a:bodyPr>
          <a:lstStyle>
            <a:lvl1pPr>
              <a:defRPr>
                <a:solidFill>
                  <a:schemeClr val="bg1"/>
                </a:solidFill>
              </a:defRPr>
            </a:lvl1pPr>
          </a:lstStyle>
          <a:p>
            <a:endParaRPr lang="en-GB" sz="2500" dirty="0"/>
          </a:p>
        </p:txBody>
      </p:sp>
      <p:sp>
        <p:nvSpPr>
          <p:cNvPr id="5" name="Content Placeholder 1"/>
          <p:cNvSpPr>
            <a:spLocks noGrp="1"/>
          </p:cNvSpPr>
          <p:nvPr>
            <p:ph idx="4294967295"/>
          </p:nvPr>
        </p:nvSpPr>
        <p:spPr>
          <a:xfrm>
            <a:off x="482600" y="1841172"/>
            <a:ext cx="8229600" cy="3289628"/>
          </a:xfrm>
        </p:spPr>
        <p:txBody>
          <a:bodyPr>
            <a:normAutofit/>
          </a:bodyPr>
          <a:lstStyle>
            <a:lvl1pPr algn="ctr">
              <a:defRPr sz="1800">
                <a:solidFill>
                  <a:schemeClr val="bg1"/>
                </a:solidFill>
              </a:defRPr>
            </a:lvl1pPr>
          </a:lstStyle>
          <a:p>
            <a:pPr marL="0" indent="0">
              <a:buNone/>
            </a:pPr>
            <a:endParaRPr lang="en-GB" dirty="0"/>
          </a:p>
        </p:txBody>
      </p:sp>
    </p:spTree>
    <p:extLst>
      <p:ext uri="{BB962C8B-B14F-4D97-AF65-F5344CB8AC3E}">
        <p14:creationId xmlns:p14="http://schemas.microsoft.com/office/powerpoint/2010/main" val="3793882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9F8FB99-3593-6146-BB53-4F0C5F6C564A}"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
        <p:nvSpPr>
          <p:cNvPr id="12" name="Rectangle 11"/>
          <p:cNvSpPr/>
          <p:nvPr userDrawn="1"/>
        </p:nvSpPr>
        <p:spPr>
          <a:xfrm>
            <a:off x="1" y="0"/>
            <a:ext cx="8686799" cy="879128"/>
          </a:xfrm>
          <a:prstGeom prst="rect">
            <a:avLst/>
          </a:prstGeom>
          <a:solidFill>
            <a:srgbClr val="154C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648700" y="0"/>
            <a:ext cx="495300" cy="87912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457200" y="6525344"/>
            <a:ext cx="8229600" cy="13569"/>
          </a:xfrm>
          <a:prstGeom prst="line">
            <a:avLst/>
          </a:prstGeom>
          <a:ln w="9525" cap="flat" cmpd="sng" algn="ctr">
            <a:solidFill>
              <a:srgbClr val="00AEE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mn-lt"/>
                <a:cs typeface="Calibri"/>
              </a:rPr>
              <a:t>The Royal College of Midwives </a:t>
            </a:r>
            <a:r>
              <a:rPr lang="en-US" sz="1000" baseline="30000" dirty="0">
                <a:solidFill>
                  <a:srgbClr val="004382"/>
                </a:solidFill>
                <a:latin typeface="+mn-lt"/>
                <a:cs typeface="Calibri"/>
              </a:rPr>
              <a:t>| </a:t>
            </a:r>
            <a:r>
              <a:rPr lang="en-US" sz="1000" baseline="30000" dirty="0" err="1">
                <a:solidFill>
                  <a:srgbClr val="004382"/>
                </a:solidFill>
                <a:latin typeface="+mn-lt"/>
                <a:cs typeface="Calibri"/>
              </a:rPr>
              <a:t>www.rcm.org.uk</a:t>
            </a:r>
            <a:endParaRPr lang="en-US" sz="1000" baseline="30000" dirty="0">
              <a:solidFill>
                <a:srgbClr val="004382"/>
              </a:solidFill>
              <a:latin typeface="+mn-lt"/>
              <a:cs typeface="Calibri"/>
            </a:endParaRPr>
          </a:p>
        </p:txBody>
      </p:sp>
      <p:sp>
        <p:nvSpPr>
          <p:cNvPr id="11" name="Slide Number Placeholder 5"/>
          <p:cNvSpPr txBox="1">
            <a:spLocks/>
          </p:cNvSpPr>
          <p:nvPr userDrawn="1"/>
        </p:nvSpPr>
        <p:spPr>
          <a:xfrm>
            <a:off x="8686801"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3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9E9B5D-B6CC-1C49-856E-542B1D186D42}" type="slidenum">
              <a:rPr lang="en-US" sz="1700" smtClean="0">
                <a:solidFill>
                  <a:schemeClr val="bg1"/>
                </a:solidFill>
              </a:rPr>
              <a:pPr/>
              <a:t>‹#›</a:t>
            </a:fld>
            <a:endParaRPr lang="en-US" sz="1700">
              <a:solidFill>
                <a:schemeClr val="bg1"/>
              </a:solidFill>
            </a:endParaRPr>
          </a:p>
        </p:txBody>
      </p:sp>
      <p:sp>
        <p:nvSpPr>
          <p:cNvPr id="2" name="Title 1"/>
          <p:cNvSpPr>
            <a:spLocks noGrp="1"/>
          </p:cNvSpPr>
          <p:nvPr>
            <p:ph type="title"/>
          </p:nvPr>
        </p:nvSpPr>
        <p:spPr>
          <a:xfrm>
            <a:off x="457200" y="0"/>
            <a:ext cx="8229600" cy="879128"/>
          </a:xfrm>
        </p:spPr>
        <p:txBody>
          <a:bodyPr>
            <a:normAutofit/>
          </a:bodyPr>
          <a:lstStyle>
            <a:lvl1pPr algn="l">
              <a:defRPr sz="2800">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16"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8FB99-3593-6146-BB53-4F0C5F6C564A}" type="datetimeFigureOut">
              <a:rPr lang="en-US" smtClean="0"/>
              <a:pPr/>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F8FB99-3593-6146-BB53-4F0C5F6C564A}"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ternity Support Worker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700" b="0"/>
            </a:lvl1pPr>
            <a:lvl2pPr>
              <a:defRPr sz="1700"/>
            </a:lvl2pPr>
            <a:lvl3pPr>
              <a:defRPr sz="1700"/>
            </a:lvl3pPr>
            <a:lvl4pPr>
              <a:defRPr sz="1700"/>
            </a:lvl4pPr>
            <a:lvl5pPr>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66BC0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66BC04"/>
                </a:solidFill>
                <a:latin typeface="Calibri"/>
                <a:cs typeface="Calibri"/>
              </a:rPr>
              <a:t>| </a:t>
            </a:r>
            <a:r>
              <a:rPr lang="en-US" sz="1000" baseline="30000" dirty="0" err="1">
                <a:solidFill>
                  <a:srgbClr val="66BC04"/>
                </a:solidFill>
                <a:latin typeface="Calibri"/>
                <a:cs typeface="Calibri"/>
              </a:rPr>
              <a:t>www.rcm.org.uk</a:t>
            </a:r>
            <a:endParaRPr lang="en-US" sz="1000" baseline="30000" dirty="0">
              <a:solidFill>
                <a:srgbClr val="66BC04"/>
              </a:solidFill>
              <a:latin typeface="Calibri"/>
              <a:cs typeface="Calibri"/>
            </a:endParaRPr>
          </a:p>
        </p:txBody>
      </p:sp>
      <p:sp>
        <p:nvSpPr>
          <p:cNvPr id="21" name="Rectangle 20"/>
          <p:cNvSpPr/>
          <p:nvPr userDrawn="1"/>
        </p:nvSpPr>
        <p:spPr>
          <a:xfrm>
            <a:off x="8648700" y="0"/>
            <a:ext cx="495300" cy="879128"/>
          </a:xfrm>
          <a:prstGeom prst="rect">
            <a:avLst/>
          </a:prstGeom>
          <a:solidFill>
            <a:srgbClr val="AEC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1" y="0"/>
            <a:ext cx="8686799" cy="879128"/>
          </a:xfrm>
          <a:prstGeom prst="rect">
            <a:avLst/>
          </a:prstGeom>
          <a:solidFill>
            <a:srgbClr val="66BC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itle 1"/>
          <p:cNvSpPr>
            <a:spLocks noGrp="1"/>
          </p:cNvSpPr>
          <p:nvPr>
            <p:ph type="title"/>
          </p:nvPr>
        </p:nvSpPr>
        <p:spPr>
          <a:xfrm>
            <a:off x="4176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
        <p:nvSpPr>
          <p:cNvPr id="24"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7452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Workplace Representative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AA5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12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127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1273D"/>
                </a:solidFill>
                <a:latin typeface="Calibri"/>
                <a:cs typeface="Calibri"/>
              </a:rPr>
              <a:t>| </a:t>
            </a:r>
            <a:r>
              <a:rPr lang="en-US" sz="1000" baseline="30000" dirty="0" err="1">
                <a:solidFill>
                  <a:srgbClr val="71273D"/>
                </a:solidFill>
                <a:latin typeface="Calibri"/>
                <a:cs typeface="Calibri"/>
              </a:rPr>
              <a:t>www.rcm.org.uk</a:t>
            </a:r>
            <a:endParaRPr lang="en-US" sz="1000" baseline="30000" dirty="0">
              <a:solidFill>
                <a:srgbClr val="71273D"/>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202980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Student Title and Content">
    <p:spTree>
      <p:nvGrpSpPr>
        <p:cNvPr id="1" name=""/>
        <p:cNvGrpSpPr/>
        <p:nvPr/>
      </p:nvGrpSpPr>
      <p:grpSpPr>
        <a:xfrm>
          <a:off x="0" y="0"/>
          <a:ext cx="0" cy="0"/>
          <a:chOff x="0" y="0"/>
          <a:chExt cx="0" cy="0"/>
        </a:xfrm>
      </p:grpSpPr>
      <p:sp>
        <p:nvSpPr>
          <p:cNvPr id="13" name="Rectangle 12"/>
          <p:cNvSpPr/>
          <p:nvPr userDrawn="1"/>
        </p:nvSpPr>
        <p:spPr>
          <a:xfrm>
            <a:off x="8648700" y="0"/>
            <a:ext cx="495300" cy="879128"/>
          </a:xfrm>
          <a:prstGeom prst="rect">
            <a:avLst/>
          </a:prstGeom>
          <a:solidFill>
            <a:srgbClr val="9660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userDrawn="1"/>
        </p:nvSpPr>
        <p:spPr>
          <a:xfrm>
            <a:off x="1" y="0"/>
            <a:ext cx="8686799" cy="879128"/>
          </a:xfrm>
          <a:prstGeom prst="rect">
            <a:avLst/>
          </a:prstGeom>
          <a:solidFill>
            <a:srgbClr val="702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cxnSp>
        <p:nvCxnSpPr>
          <p:cNvPr id="15" name="Straight Connector 14"/>
          <p:cNvCxnSpPr>
            <a:stCxn id="4" idx="1"/>
          </p:cNvCxnSpPr>
          <p:nvPr userDrawn="1"/>
        </p:nvCxnSpPr>
        <p:spPr>
          <a:xfrm flipV="1">
            <a:off x="457200" y="6525344"/>
            <a:ext cx="8229600" cy="13569"/>
          </a:xfrm>
          <a:prstGeom prst="line">
            <a:avLst/>
          </a:prstGeom>
          <a:ln w="9525" cap="flat" cmpd="sng" algn="ctr">
            <a:solidFill>
              <a:srgbClr val="70228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702285"/>
                </a:solidFill>
                <a:latin typeface="Calibri"/>
                <a:cs typeface="Calibri"/>
              </a:rPr>
              <a:t>| </a:t>
            </a:r>
            <a:r>
              <a:rPr lang="en-US" sz="1000" baseline="30000" dirty="0" err="1">
                <a:solidFill>
                  <a:srgbClr val="702285"/>
                </a:solidFill>
                <a:latin typeface="Calibri"/>
                <a:cs typeface="Calibri"/>
              </a:rPr>
              <a:t>www.rcm.org.uk</a:t>
            </a:r>
            <a:endParaRPr lang="en-US" sz="1000" baseline="30000" dirty="0">
              <a:solidFill>
                <a:srgbClr val="702285"/>
              </a:solidFill>
              <a:latin typeface="Calibri"/>
              <a:cs typeface="Calibri"/>
            </a:endParaRPr>
          </a:p>
        </p:txBody>
      </p:sp>
      <p:sp>
        <p:nvSpPr>
          <p:cNvPr id="1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A51E-6970-7849-8CE9-BCCA61FB17B5}" type="slidenum">
              <a:t>‹#›</a:t>
            </a:fld>
            <a:endParaRPr lang="en-US"/>
          </a:p>
        </p:txBody>
      </p:sp>
    </p:spTree>
    <p:extLst>
      <p:ext uri="{BB962C8B-B14F-4D97-AF65-F5344CB8AC3E}">
        <p14:creationId xmlns:p14="http://schemas.microsoft.com/office/powerpoint/2010/main" val="47661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Education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000"/>
            <a:ext cx="8229600" cy="4525963"/>
          </a:xfrm>
        </p:spPr>
        <p:txBody>
          <a:bodyPr>
            <a:normAutofit/>
          </a:bodyPr>
          <a:lstStyle>
            <a:lvl1pPr>
              <a:defRPr sz="1800" b="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9F8FB99-3593-6146-BB53-4F0C5F6C564A}"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8C676-D4AE-CA4A-B429-CAB3D1CACA53}" type="slidenum">
              <a:rPr lang="en-US" smtClean="0"/>
              <a:pPr/>
              <a:t>‹#›</a:t>
            </a:fld>
            <a:endParaRPr lang="en-US"/>
          </a:p>
        </p:txBody>
      </p:sp>
      <p:cxnSp>
        <p:nvCxnSpPr>
          <p:cNvPr id="9" name="Straight Connector 8"/>
          <p:cNvCxnSpPr>
            <a:stCxn id="4" idx="1"/>
          </p:cNvCxnSpPr>
          <p:nvPr userDrawn="1"/>
        </p:nvCxnSpPr>
        <p:spPr>
          <a:xfrm flipV="1">
            <a:off x="457200" y="6525344"/>
            <a:ext cx="8229600" cy="13569"/>
          </a:xfrm>
          <a:prstGeom prst="line">
            <a:avLst/>
          </a:prstGeom>
          <a:ln w="9525" cap="flat" cmpd="sng" algn="ctr">
            <a:solidFill>
              <a:srgbClr val="FF79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6492095" y="6580998"/>
            <a:ext cx="2286000" cy="194925"/>
          </a:xfrm>
          <a:prstGeom prst="rect">
            <a:avLst/>
          </a:prstGeom>
          <a:noFill/>
        </p:spPr>
        <p:txBody>
          <a:bodyPr wrap="square" rtlCol="0">
            <a:spAutoFit/>
          </a:bodyPr>
          <a:lstStyle/>
          <a:p>
            <a:pPr algn="r"/>
            <a:r>
              <a:rPr lang="en-US" sz="1000" baseline="30000" dirty="0">
                <a:solidFill>
                  <a:srgbClr val="00AEEF"/>
                </a:solidFill>
                <a:latin typeface="Calibri"/>
                <a:cs typeface="Calibri"/>
              </a:rPr>
              <a:t>The Royal College of Midwives </a:t>
            </a:r>
            <a:r>
              <a:rPr lang="en-US" sz="1000" baseline="30000" dirty="0">
                <a:solidFill>
                  <a:srgbClr val="00396A"/>
                </a:solidFill>
                <a:latin typeface="Calibri"/>
                <a:cs typeface="Calibri"/>
              </a:rPr>
              <a:t>|</a:t>
            </a:r>
            <a:r>
              <a:rPr lang="en-US" sz="1000" baseline="30000" dirty="0">
                <a:latin typeface="Calibri"/>
                <a:cs typeface="Calibri"/>
              </a:rPr>
              <a:t> </a:t>
            </a:r>
            <a:r>
              <a:rPr lang="en-US" sz="1000" baseline="30000" dirty="0" err="1">
                <a:solidFill>
                  <a:srgbClr val="00396A"/>
                </a:solidFill>
                <a:latin typeface="Calibri"/>
                <a:cs typeface="Calibri"/>
              </a:rPr>
              <a:t>www.rcm.org.uk</a:t>
            </a:r>
            <a:endParaRPr lang="en-US" sz="1000" baseline="30000" dirty="0">
              <a:solidFill>
                <a:srgbClr val="00396A"/>
              </a:solidFill>
              <a:latin typeface="Calibri"/>
              <a:cs typeface="Calibri"/>
            </a:endParaRPr>
          </a:p>
        </p:txBody>
      </p:sp>
      <p:sp>
        <p:nvSpPr>
          <p:cNvPr id="18" name="Rectangle 17"/>
          <p:cNvSpPr/>
          <p:nvPr userDrawn="1"/>
        </p:nvSpPr>
        <p:spPr>
          <a:xfrm>
            <a:off x="8648700" y="0"/>
            <a:ext cx="495300" cy="879128"/>
          </a:xfrm>
          <a:prstGeom prst="rect">
            <a:avLst/>
          </a:prstGeom>
          <a:solidFill>
            <a:srgbClr val="F9B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1" y="0"/>
            <a:ext cx="8686799" cy="879128"/>
          </a:xfrm>
          <a:prstGeom prst="rect">
            <a:avLst/>
          </a:prstGeom>
          <a:solidFill>
            <a:srgbClr val="FF7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lide Number Placeholder 5"/>
          <p:cNvSpPr txBox="1">
            <a:spLocks/>
          </p:cNvSpPr>
          <p:nvPr userDrawn="1"/>
        </p:nvSpPr>
        <p:spPr>
          <a:xfrm>
            <a:off x="8686800" y="260350"/>
            <a:ext cx="457200" cy="527050"/>
          </a:xfrm>
          <a:prstGeom prst="rect">
            <a:avLst/>
          </a:prstGeom>
        </p:spPr>
        <p:txBody>
          <a:bodyPr vert="horz" lIns="91440" tIns="45720" rIns="91440" bIns="45720" rtlCol="0" anchor="ctr"/>
          <a:lstStyle>
            <a:defPPr>
              <a:defRPr lang="en-US"/>
            </a:defPPr>
            <a:lvl1pPr marL="0" algn="ctr" defTabSz="457200" rtl="0" eaLnBrk="1" latinLnBrk="0" hangingPunct="1">
              <a:defRPr sz="1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C2694E-47EE-CC45-839C-C62105775136}" type="slidenum">
              <a:t>‹#›</a:t>
            </a:fld>
            <a:endParaRPr lang="en-US"/>
          </a:p>
        </p:txBody>
      </p:sp>
      <p:sp>
        <p:nvSpPr>
          <p:cNvPr id="2" name="Title 1"/>
          <p:cNvSpPr>
            <a:spLocks noGrp="1"/>
          </p:cNvSpPr>
          <p:nvPr>
            <p:ph type="title"/>
          </p:nvPr>
        </p:nvSpPr>
        <p:spPr>
          <a:xfrm>
            <a:off x="419100" y="15032"/>
            <a:ext cx="8229600" cy="864096"/>
          </a:xfrm>
        </p:spPr>
        <p:txBody>
          <a:bodyPr>
            <a:normAutofit/>
          </a:bodyPr>
          <a:lstStyle>
            <a:lvl1pPr algn="l">
              <a:defRPr sz="2800" baseline="0">
                <a:solidFill>
                  <a:schemeClr val="bg1"/>
                </a:solidFill>
              </a:defRPr>
            </a:lvl1pPr>
          </a:lstStyle>
          <a:p>
            <a:r>
              <a:rPr lang="en-GB"/>
              <a:t>Click to edit Master title</a:t>
            </a:r>
            <a:endParaRPr lang="en-US"/>
          </a:p>
        </p:txBody>
      </p:sp>
    </p:spTree>
    <p:extLst>
      <p:ext uri="{BB962C8B-B14F-4D97-AF65-F5344CB8AC3E}">
        <p14:creationId xmlns:p14="http://schemas.microsoft.com/office/powerpoint/2010/main" val="14580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9F8FB99-3593-6146-BB53-4F0C5F6C564A}" type="datetimeFigureOut">
              <a:rPr lang="en-US" smtClean="0"/>
              <a:pPr/>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8C676-D4AE-CA4A-B429-CAB3D1CACA53}" type="slidenum">
              <a:rPr lang="en-US" smtClean="0"/>
              <a:pPr/>
              <a:t>‹#›</a:t>
            </a:fld>
            <a:endParaRPr lang="en-US"/>
          </a:p>
        </p:txBody>
      </p:sp>
    </p:spTree>
    <p:extLst>
      <p:ext uri="{BB962C8B-B14F-4D97-AF65-F5344CB8AC3E}">
        <p14:creationId xmlns:p14="http://schemas.microsoft.com/office/powerpoint/2010/main" val="48926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CM Section Header">
    <p:spTree>
      <p:nvGrpSpPr>
        <p:cNvPr id="1" name=""/>
        <p:cNvGrpSpPr/>
        <p:nvPr/>
      </p:nvGrpSpPr>
      <p:grpSpPr>
        <a:xfrm>
          <a:off x="0" y="0"/>
          <a:ext cx="0" cy="0"/>
          <a:chOff x="0" y="0"/>
          <a:chExt cx="0" cy="0"/>
        </a:xfrm>
      </p:grpSpPr>
      <p:pic>
        <p:nvPicPr>
          <p:cNvPr id="2" name="Picture 1" descr="Blue_ppt_divider_with 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cation Section Header">
    <p:spTree>
      <p:nvGrpSpPr>
        <p:cNvPr id="1" name=""/>
        <p:cNvGrpSpPr/>
        <p:nvPr/>
      </p:nvGrpSpPr>
      <p:grpSpPr>
        <a:xfrm>
          <a:off x="0" y="0"/>
          <a:ext cx="0" cy="0"/>
          <a:chOff x="0" y="0"/>
          <a:chExt cx="0" cy="0"/>
        </a:xfrm>
      </p:grpSpPr>
      <p:pic>
        <p:nvPicPr>
          <p:cNvPr id="3" name="Picture 2" descr="Orange_Divider_stra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179638"/>
            <a:ext cx="8229600" cy="1143000"/>
          </a:xfrm>
        </p:spPr>
        <p:txBody>
          <a:bodyPr>
            <a:normAutofit/>
          </a:bodyPr>
          <a:lstStyle>
            <a:lvl1pPr>
              <a:defRPr sz="2800">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5132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8FB99-3593-6146-BB53-4F0C5F6C564A}" type="datetimeFigureOut">
              <a:rPr lang="en-US" smtClean="0"/>
              <a:pPr/>
              <a:t>3/26/2021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8C676-D4AE-CA4A-B429-CAB3D1CACA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71" r:id="rId4"/>
    <p:sldLayoutId id="2147483672" r:id="rId5"/>
    <p:sldLayoutId id="2147483666" r:id="rId6"/>
    <p:sldLayoutId id="2147483676" r:id="rId7"/>
    <p:sldLayoutId id="2147483651" r:id="rId8"/>
    <p:sldLayoutId id="2147483660" r:id="rId9"/>
    <p:sldLayoutId id="2147483661" r:id="rId10"/>
    <p:sldLayoutId id="2147483662" r:id="rId11"/>
    <p:sldLayoutId id="2147483663" r:id="rId12"/>
    <p:sldLayoutId id="2147483675" r:id="rId13"/>
    <p:sldLayoutId id="2147483677" r:id="rId14"/>
    <p:sldLayoutId id="2147483678" r:id="rId15"/>
    <p:sldLayoutId id="2147483679" r:id="rId16"/>
    <p:sldLayoutId id="2147483680" r:id="rId17"/>
    <p:sldLayoutId id="214748368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200" b="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rcm.org.uk/rcm-events/?query=health+and+safety&amp;page=1" TargetMode="External"/><Relationship Id="rId3" Type="http://schemas.openxmlformats.org/officeDocument/2006/relationships/hyperlink" Target="https://www.nhsemployers.org/covid19/health-safety-and-wellbeing" TargetMode="External"/><Relationship Id="rId7" Type="http://schemas.openxmlformats.org/officeDocument/2006/relationships/hyperlink" Target="https://www.hse.gov.uk/coronavirus/riddor/index.htm" TargetMode="External"/><Relationship Id="rId2" Type="http://schemas.openxmlformats.org/officeDocument/2006/relationships/hyperlink" Target="https://www.nhsemployers.org/covid19" TargetMode="External"/><Relationship Id="rId1" Type="http://schemas.openxmlformats.org/officeDocument/2006/relationships/slideLayout" Target="../slideLayouts/slideLayout4.xml"/><Relationship Id="rId6" Type="http://schemas.openxmlformats.org/officeDocument/2006/relationships/hyperlink" Target="https://www.hse.gov.uk/coronavirus/working-safely/risk-assessment.htm" TargetMode="External"/><Relationship Id="rId5" Type="http://schemas.openxmlformats.org/officeDocument/2006/relationships/hyperlink" Target="https://www.hse.gov.uk/coronavirus/working-safely/index.htm" TargetMode="External"/><Relationship Id="rId4" Type="http://schemas.openxmlformats.org/officeDocument/2006/relationships/hyperlink" Target="https://www.nhsemployers.org/covid19/health-safety-and-wellbeing/risk-assessments-for-staff" TargetMode="External"/><Relationship Id="rId9" Type="http://schemas.openxmlformats.org/officeDocument/2006/relationships/hyperlink" Target="https://www.rcm.org.uk/coronaviru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nhsemployers.org/" TargetMode="External"/><Relationship Id="rId3" Type="http://schemas.openxmlformats.org/officeDocument/2006/relationships/hyperlink" Target="http://www.rcm.org.uk/" TargetMode="External"/><Relationship Id="rId7" Type="http://schemas.openxmlformats.org/officeDocument/2006/relationships/hyperlink" Target="http://www.equalityhumanrights.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ww.acas.org.uk/" TargetMode="External"/><Relationship Id="rId5" Type="http://schemas.openxmlformats.org/officeDocument/2006/relationships/hyperlink" Target="http://www.books.hse.gov.uk/" TargetMode="External"/><Relationship Id="rId4" Type="http://schemas.openxmlformats.org/officeDocument/2006/relationships/hyperlink" Target="http://www.tuc.org.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hompsonstradeunion.law/trade-unions/rcm" TargetMode="External"/><Relationship Id="rId2" Type="http://schemas.openxmlformats.org/officeDocument/2006/relationships/hyperlink" Target="http://www.thompsons.law.co.uk/" TargetMode="External"/><Relationship Id="rId1" Type="http://schemas.openxmlformats.org/officeDocument/2006/relationships/slideLayout" Target="../slideLayouts/slideLayout4.xml"/><Relationship Id="rId6" Type="http://schemas.openxmlformats.org/officeDocument/2006/relationships/hyperlink" Target="http://www.hazards.org/" TargetMode="External"/><Relationship Id="rId5" Type="http://schemas.openxmlformats.org/officeDocument/2006/relationships/hyperlink" Target="http://www.hazardscampaign.org.uk/" TargetMode="External"/><Relationship Id="rId4" Type="http://schemas.openxmlformats.org/officeDocument/2006/relationships/hyperlink" Target="http://www.thefpa.co.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mary.caddell@rcm.org.uk" TargetMode="External"/><Relationship Id="rId2" Type="http://schemas.openxmlformats.org/officeDocument/2006/relationships/hyperlink" Target="mailto:wpr.training@rcm.org.uk" TargetMode="External"/><Relationship Id="rId1" Type="http://schemas.openxmlformats.org/officeDocument/2006/relationships/slideLayout" Target="../slideLayouts/slideLayout4.xml"/><Relationship Id="rId5" Type="http://schemas.openxmlformats.org/officeDocument/2006/relationships/hyperlink" Target="mailto:vicky.richards@rcm.org.uk" TargetMode="External"/><Relationship Id="rId4" Type="http://schemas.openxmlformats.org/officeDocument/2006/relationships/hyperlink" Target="mailto:infoscotland@rcm.org.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hse.gov.uk/coronavirus/riddor/index.htm#danger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hse.gov.uk/coronavirus/riddor/index.htm#death" TargetMode="External"/><Relationship Id="rId4" Type="http://schemas.openxmlformats.org/officeDocument/2006/relationships/hyperlink" Target="https://www.hse.gov.uk/coronavirus/riddor/index.htm#disea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79638"/>
            <a:ext cx="8191500" cy="1809976"/>
          </a:xfrm>
        </p:spPr>
        <p:txBody>
          <a:bodyPr>
            <a:normAutofit/>
          </a:bodyPr>
          <a:lstStyle/>
          <a:p>
            <a:r>
              <a:rPr lang="en-US"/>
              <a:t>RCM </a:t>
            </a:r>
            <a:br>
              <a:rPr lang="en-US"/>
            </a:br>
            <a:br>
              <a:rPr lang="en-US" dirty="0"/>
            </a:br>
            <a:r>
              <a:rPr lang="en-US" dirty="0"/>
              <a:t>H&amp;S risk assessments – COVID19</a:t>
            </a:r>
            <a:br>
              <a:rPr lang="en-US" dirty="0"/>
            </a:br>
            <a:endParaRPr lang="en-US" dirty="0"/>
          </a:p>
        </p:txBody>
      </p:sp>
    </p:spTree>
    <p:extLst>
      <p:ext uri="{BB962C8B-B14F-4D97-AF65-F5344CB8AC3E}">
        <p14:creationId xmlns:p14="http://schemas.microsoft.com/office/powerpoint/2010/main" val="2986086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AFD7D-0660-43DF-9974-106A2F000242}"/>
              </a:ext>
            </a:extLst>
          </p:cNvPr>
          <p:cNvSpPr>
            <a:spLocks noGrp="1"/>
          </p:cNvSpPr>
          <p:nvPr>
            <p:ph idx="1"/>
          </p:nvPr>
        </p:nvSpPr>
        <p:spPr/>
        <p:txBody>
          <a:bodyPr/>
          <a:lstStyle/>
          <a:p>
            <a:r>
              <a:rPr lang="en-GB" b="1" dirty="0"/>
              <a:t>Risk reduction measures </a:t>
            </a:r>
            <a:endParaRPr lang="en-GB" dirty="0"/>
          </a:p>
          <a:p>
            <a:pPr marL="285750" indent="-285750">
              <a:buFont typeface="Arial" panose="020B0604020202020204" pitchFamily="34" charset="0"/>
              <a:buChar char="•"/>
            </a:pPr>
            <a:r>
              <a:rPr lang="en-GB" dirty="0"/>
              <a:t>Where redeployment is agreed there should be no detriment to the </a:t>
            </a:r>
          </a:p>
          <a:p>
            <a:r>
              <a:rPr lang="en-GB" dirty="0"/>
              <a:t>individual’s pay, conditions or status. Additional support should be </a:t>
            </a:r>
          </a:p>
          <a:p>
            <a:r>
              <a:rPr lang="en-GB" dirty="0"/>
              <a:t>given to facilitate homeworking where appropriate </a:t>
            </a:r>
          </a:p>
          <a:p>
            <a:endParaRPr lang="en-GB" dirty="0"/>
          </a:p>
          <a:p>
            <a:pPr marL="285750" indent="-285750">
              <a:buFont typeface="Arial" panose="020B0604020202020204" pitchFamily="34" charset="0"/>
              <a:buChar char="•"/>
            </a:pPr>
            <a:r>
              <a:rPr lang="en-GB" dirty="0"/>
              <a:t>Staff in a vulnerable group and their families/households should have </a:t>
            </a:r>
          </a:p>
          <a:p>
            <a:r>
              <a:rPr lang="en-GB" dirty="0"/>
              <a:t>priority access to regular testing and tailored support/follow up for </a:t>
            </a:r>
          </a:p>
          <a:p>
            <a:r>
              <a:rPr lang="en-GB" dirty="0"/>
              <a:t>those testing positive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Employers must ensure that they follow the requirements of the </a:t>
            </a:r>
          </a:p>
          <a:p>
            <a:r>
              <a:rPr lang="en-GB" dirty="0"/>
              <a:t>Reporting of Injuries, Dangerous Occurrences and Disease Regulations </a:t>
            </a:r>
          </a:p>
        </p:txBody>
      </p:sp>
      <p:sp>
        <p:nvSpPr>
          <p:cNvPr id="3" name="Title 2">
            <a:extLst>
              <a:ext uri="{FF2B5EF4-FFF2-40B4-BE49-F238E27FC236}">
                <a16:creationId xmlns:a16="http://schemas.microsoft.com/office/drawing/2014/main" id="{AEAC6A7F-4777-4957-BD91-979E2173881A}"/>
              </a:ext>
            </a:extLst>
          </p:cNvPr>
          <p:cNvSpPr>
            <a:spLocks noGrp="1"/>
          </p:cNvSpPr>
          <p:nvPr>
            <p:ph type="title"/>
          </p:nvPr>
        </p:nvSpPr>
        <p:spPr/>
        <p:txBody>
          <a:bodyPr/>
          <a:lstStyle/>
          <a:p>
            <a:r>
              <a:rPr lang="en-GB" dirty="0"/>
              <a:t>Measures</a:t>
            </a:r>
          </a:p>
        </p:txBody>
      </p:sp>
      <p:sp>
        <p:nvSpPr>
          <p:cNvPr id="4" name="Rectangle 3">
            <a:extLst>
              <a:ext uri="{FF2B5EF4-FFF2-40B4-BE49-F238E27FC236}">
                <a16:creationId xmlns:a16="http://schemas.microsoft.com/office/drawing/2014/main" id="{30F9A266-084C-4DB3-94B6-131C8DDB11B0}"/>
              </a:ext>
            </a:extLst>
          </p:cNvPr>
          <p:cNvSpPr/>
          <p:nvPr/>
        </p:nvSpPr>
        <p:spPr>
          <a:xfrm>
            <a:off x="457199" y="4862633"/>
            <a:ext cx="8338457" cy="646331"/>
          </a:xfrm>
          <a:prstGeom prst="rect">
            <a:avLst/>
          </a:prstGeom>
        </p:spPr>
        <p:txBody>
          <a:bodyPr wrap="square">
            <a:spAutoFit/>
          </a:bodyPr>
          <a:lstStyle/>
          <a:p>
            <a:r>
              <a:rPr lang="en-GB" dirty="0">
                <a:solidFill>
                  <a:srgbClr val="000000"/>
                </a:solidFill>
                <a:latin typeface="Calibri" panose="020F0502020204030204" pitchFamily="34" charset="0"/>
              </a:rPr>
              <a:t>2013 Regulations Northern Ireland 1997 (RIDDOR) and report cases of occupationally acquired Covid-19 in line with guidance. </a:t>
            </a:r>
            <a:endParaRPr lang="en-GB" dirty="0"/>
          </a:p>
        </p:txBody>
      </p:sp>
    </p:spTree>
    <p:extLst>
      <p:ext uri="{BB962C8B-B14F-4D97-AF65-F5344CB8AC3E}">
        <p14:creationId xmlns:p14="http://schemas.microsoft.com/office/powerpoint/2010/main" val="257779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AAF481-6B48-412A-AC0D-B07FC0272DC9}"/>
              </a:ext>
            </a:extLst>
          </p:cNvPr>
          <p:cNvSpPr>
            <a:spLocks noGrp="1"/>
          </p:cNvSpPr>
          <p:nvPr>
            <p:ph idx="1"/>
          </p:nvPr>
        </p:nvSpPr>
        <p:spPr/>
        <p:txBody>
          <a:bodyPr>
            <a:normAutofit fontScale="85000" lnSpcReduction="20000"/>
          </a:bodyPr>
          <a:lstStyle/>
          <a:p>
            <a:endParaRPr lang="en-GB" dirty="0"/>
          </a:p>
          <a:p>
            <a:pPr marL="285750" indent="-285750">
              <a:buFont typeface="Arial" panose="020B0604020202020204" pitchFamily="34" charset="0"/>
              <a:buChar char="•"/>
            </a:pPr>
            <a:r>
              <a:rPr lang="en-GB" dirty="0"/>
              <a:t> Vulnerable workers in self-isolation due to their own or household </a:t>
            </a:r>
          </a:p>
          <a:p>
            <a:r>
              <a:rPr lang="en-GB" dirty="0"/>
              <a:t>member symptoms should be offered remote support to ensure their </a:t>
            </a:r>
          </a:p>
          <a:p>
            <a:r>
              <a:rPr lang="en-GB" dirty="0"/>
              <a:t>health and wellbeing needs are being met </a:t>
            </a:r>
          </a:p>
          <a:p>
            <a:endParaRPr lang="en-GB" dirty="0"/>
          </a:p>
          <a:p>
            <a:pPr marL="285750" indent="-285750">
              <a:buFont typeface="Arial" panose="020B0604020202020204" pitchFamily="34" charset="0"/>
              <a:buChar char="•"/>
            </a:pPr>
            <a:r>
              <a:rPr lang="en-GB" dirty="0"/>
              <a:t>The ability to safely wear PPE for the duration of a shift must also be </a:t>
            </a:r>
          </a:p>
          <a:p>
            <a:r>
              <a:rPr lang="en-GB" dirty="0"/>
              <a:t>considered. Consideration should be given to the adjustment of shift </a:t>
            </a:r>
          </a:p>
          <a:p>
            <a:r>
              <a:rPr lang="en-GB" dirty="0"/>
              <a:t>lengths, extra breaks, access to nutrition and hydration. Some staff with </a:t>
            </a:r>
          </a:p>
          <a:p>
            <a:r>
              <a:rPr lang="en-GB" dirty="0"/>
              <a:t>underlying conditions such as respiratory problems, heart conditions, </a:t>
            </a:r>
          </a:p>
          <a:p>
            <a:r>
              <a:rPr lang="en-GB" dirty="0"/>
              <a:t>diabetes and those who are pregnant or those with hearing difficulties </a:t>
            </a:r>
          </a:p>
          <a:p>
            <a:r>
              <a:rPr lang="en-GB" dirty="0"/>
              <a:t>may be at more risk </a:t>
            </a:r>
          </a:p>
          <a:p>
            <a:endParaRPr lang="en-GB" dirty="0"/>
          </a:p>
          <a:p>
            <a:pPr marL="285750" indent="-285750">
              <a:buFont typeface="Arial" panose="020B0604020202020204" pitchFamily="34" charset="0"/>
              <a:buChar char="•"/>
            </a:pPr>
            <a:r>
              <a:rPr lang="en-GB" dirty="0"/>
              <a:t> Counselling support should be available, culturally appropriate and </a:t>
            </a:r>
          </a:p>
          <a:p>
            <a:r>
              <a:rPr lang="en-GB" dirty="0"/>
              <a:t>accessible for all staff. National programmes of mental health support </a:t>
            </a:r>
          </a:p>
          <a:p>
            <a:r>
              <a:rPr lang="en-GB" dirty="0"/>
              <a:t>and how to access them must be suitably promoted. NHS organisations </a:t>
            </a:r>
          </a:p>
          <a:p>
            <a:r>
              <a:rPr lang="en-GB" dirty="0"/>
              <a:t>should work in partnership with trade unions and staff networks to </a:t>
            </a:r>
          </a:p>
          <a:p>
            <a:r>
              <a:rPr lang="en-GB" dirty="0"/>
              <a:t>consult vulnerable workers about any particular or additional needs and </a:t>
            </a:r>
          </a:p>
          <a:p>
            <a:r>
              <a:rPr lang="en-GB" dirty="0"/>
              <a:t>consider targeted/segmented communications to promote health and </a:t>
            </a:r>
          </a:p>
          <a:p>
            <a:r>
              <a:rPr lang="en-GB" dirty="0"/>
              <a:t>well-being support. </a:t>
            </a:r>
          </a:p>
        </p:txBody>
      </p:sp>
      <p:sp>
        <p:nvSpPr>
          <p:cNvPr id="3" name="Title 2">
            <a:extLst>
              <a:ext uri="{FF2B5EF4-FFF2-40B4-BE49-F238E27FC236}">
                <a16:creationId xmlns:a16="http://schemas.microsoft.com/office/drawing/2014/main" id="{FFE09E3D-09B3-4B65-B59B-BB2D7FDEBD5C}"/>
              </a:ext>
            </a:extLst>
          </p:cNvPr>
          <p:cNvSpPr>
            <a:spLocks noGrp="1"/>
          </p:cNvSpPr>
          <p:nvPr>
            <p:ph type="title"/>
          </p:nvPr>
        </p:nvSpPr>
        <p:spPr/>
        <p:txBody>
          <a:bodyPr/>
          <a:lstStyle/>
          <a:p>
            <a:r>
              <a:rPr lang="en-GB" dirty="0"/>
              <a:t>Measures</a:t>
            </a:r>
          </a:p>
        </p:txBody>
      </p:sp>
    </p:spTree>
    <p:extLst>
      <p:ext uri="{BB962C8B-B14F-4D97-AF65-F5344CB8AC3E}">
        <p14:creationId xmlns:p14="http://schemas.microsoft.com/office/powerpoint/2010/main" val="228590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DA71A8-608C-4B9C-9F7B-0C45A75B5EC9}"/>
              </a:ext>
            </a:extLst>
          </p:cNvPr>
          <p:cNvSpPr>
            <a:spLocks noGrp="1"/>
          </p:cNvSpPr>
          <p:nvPr>
            <p:ph idx="1"/>
          </p:nvPr>
        </p:nvSpPr>
        <p:spPr>
          <a:xfrm>
            <a:off x="506186" y="1260000"/>
            <a:ext cx="8229600" cy="4525963"/>
          </a:xfrm>
        </p:spPr>
        <p:txBody>
          <a:bodyPr>
            <a:normAutofit fontScale="92500" lnSpcReduction="10000"/>
          </a:bodyPr>
          <a:lstStyle/>
          <a:p>
            <a:r>
              <a:rPr lang="en-GB" b="1" dirty="0"/>
              <a:t>Tips and sign posts for Safety Reps </a:t>
            </a:r>
            <a:endParaRPr lang="en-GB" dirty="0"/>
          </a:p>
          <a:p>
            <a:r>
              <a:rPr lang="en-GB" dirty="0"/>
              <a:t>• What the safety rep regulations say on consultation, HSE guidance </a:t>
            </a:r>
          </a:p>
          <a:p>
            <a:r>
              <a:rPr lang="en-GB" dirty="0"/>
              <a:t>• What a good risk assessment looks like HSE guidance </a:t>
            </a:r>
          </a:p>
          <a:p>
            <a:r>
              <a:rPr lang="en-GB" dirty="0"/>
              <a:t>• Where it is safe to do so, conduct a joint workplace inspection HSE guidance </a:t>
            </a:r>
          </a:p>
          <a:p>
            <a:r>
              <a:rPr lang="en-GB" dirty="0"/>
              <a:t>• Check that where a new model/design of FFP3/2 PPE is being used that it is fit tested prior to use, and that staff are trained how to fit check when putting on a FFP3/2 mask </a:t>
            </a:r>
          </a:p>
          <a:p>
            <a:endParaRPr lang="en-GB" dirty="0"/>
          </a:p>
          <a:p>
            <a:r>
              <a:rPr lang="en-GB" b="1" dirty="0"/>
              <a:t>Work with learning reps on what good training on PPE/donning and doffing looks like </a:t>
            </a:r>
          </a:p>
          <a:p>
            <a:r>
              <a:rPr lang="en-GB" dirty="0"/>
              <a:t>• Work with your occupational health provider </a:t>
            </a:r>
          </a:p>
          <a:p>
            <a:r>
              <a:rPr lang="en-GB" dirty="0"/>
              <a:t>• Work with other trade union reps where there are difficulties around redeployment/decisions made by manager/bullying cases </a:t>
            </a:r>
          </a:p>
          <a:p>
            <a:r>
              <a:rPr lang="en-GB" dirty="0"/>
              <a:t>• Check what your employer is doing to promote mental health </a:t>
            </a:r>
          </a:p>
          <a:p>
            <a:r>
              <a:rPr lang="en-GB" dirty="0"/>
              <a:t>• Check what your employer is doing to promote practical support e.g. employee assistance programmes, childcare and transport </a:t>
            </a:r>
          </a:p>
          <a:p>
            <a:r>
              <a:rPr lang="en-GB" dirty="0"/>
              <a:t>• Ask for data on incidents and numbers of RIDDOR reports </a:t>
            </a:r>
          </a:p>
          <a:p>
            <a:r>
              <a:rPr lang="en-GB" dirty="0"/>
              <a:t>• Consider surveying members to establish areas of most concern. </a:t>
            </a:r>
          </a:p>
          <a:p>
            <a:endParaRPr lang="en-GB" dirty="0"/>
          </a:p>
        </p:txBody>
      </p:sp>
      <p:sp>
        <p:nvSpPr>
          <p:cNvPr id="3" name="Title 2">
            <a:extLst>
              <a:ext uri="{FF2B5EF4-FFF2-40B4-BE49-F238E27FC236}">
                <a16:creationId xmlns:a16="http://schemas.microsoft.com/office/drawing/2014/main" id="{A6374652-828E-4B56-8AD8-36935439F341}"/>
              </a:ext>
            </a:extLst>
          </p:cNvPr>
          <p:cNvSpPr>
            <a:spLocks noGrp="1"/>
          </p:cNvSpPr>
          <p:nvPr>
            <p:ph type="title"/>
          </p:nvPr>
        </p:nvSpPr>
        <p:spPr/>
        <p:txBody>
          <a:bodyPr/>
          <a:lstStyle/>
          <a:p>
            <a:r>
              <a:rPr lang="en-GB" dirty="0"/>
              <a:t>Tips</a:t>
            </a:r>
          </a:p>
        </p:txBody>
      </p:sp>
    </p:spTree>
    <p:extLst>
      <p:ext uri="{BB962C8B-B14F-4D97-AF65-F5344CB8AC3E}">
        <p14:creationId xmlns:p14="http://schemas.microsoft.com/office/powerpoint/2010/main" val="268564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B2F58-1185-4FDC-A6E7-8940FD187133}"/>
              </a:ext>
            </a:extLst>
          </p:cNvPr>
          <p:cNvSpPr>
            <a:spLocks noGrp="1"/>
          </p:cNvSpPr>
          <p:nvPr>
            <p:ph idx="1"/>
          </p:nvPr>
        </p:nvSpPr>
        <p:spPr/>
        <p:txBody>
          <a:bodyPr>
            <a:normAutofit lnSpcReduction="10000"/>
          </a:bodyPr>
          <a:lstStyle/>
          <a:p>
            <a:r>
              <a:rPr lang="en-GB" b="1" dirty="0"/>
              <a:t>Tips and sign posts for staff side </a:t>
            </a:r>
            <a:endParaRPr lang="en-GB" dirty="0"/>
          </a:p>
          <a:p>
            <a:r>
              <a:rPr lang="en-GB" dirty="0"/>
              <a:t>• Work with relevant staff networks </a:t>
            </a:r>
          </a:p>
          <a:p>
            <a:r>
              <a:rPr lang="en-GB" dirty="0"/>
              <a:t>• Work with employers to look at evidence (staff survey data, equality monitoring data e.g. WRES and WDES scores in England) to identify areas of concern </a:t>
            </a:r>
          </a:p>
          <a:p>
            <a:r>
              <a:rPr lang="en-GB" dirty="0"/>
              <a:t>• Work with EDI leads and ensure that an </a:t>
            </a:r>
            <a:r>
              <a:rPr lang="en-GB" dirty="0" err="1"/>
              <a:t>EqIA</a:t>
            </a:r>
            <a:r>
              <a:rPr lang="en-GB" dirty="0"/>
              <a:t> is carried out on all new policies/processes before implementation with an agreed review period and monitoring which should include the impact of the policy on protected characteristics as part of an ongoing </a:t>
            </a:r>
            <a:r>
              <a:rPr lang="en-GB" dirty="0" err="1"/>
              <a:t>EqIA</a:t>
            </a:r>
            <a:r>
              <a:rPr lang="en-GB" dirty="0"/>
              <a:t> </a:t>
            </a:r>
          </a:p>
          <a:p>
            <a:r>
              <a:rPr lang="en-GB" dirty="0"/>
              <a:t>• Promote mental health support for members and the employer’s offer </a:t>
            </a:r>
          </a:p>
          <a:p>
            <a:r>
              <a:rPr lang="en-GB" dirty="0"/>
              <a:t>• Review the practical support offered by the employer e.g. employee assistance programmes, childcare and transport </a:t>
            </a:r>
          </a:p>
          <a:p>
            <a:r>
              <a:rPr lang="en-GB" dirty="0"/>
              <a:t>• Discussion on training and support offered to line managers to have sensitive conversations with their staff </a:t>
            </a:r>
          </a:p>
          <a:p>
            <a:r>
              <a:rPr lang="en-GB" dirty="0"/>
              <a:t>• Discussion on no detriment in terms of earnings, status and other terms and conditions to staff who are redeployed </a:t>
            </a:r>
          </a:p>
          <a:p>
            <a:endParaRPr lang="en-GB" dirty="0"/>
          </a:p>
        </p:txBody>
      </p:sp>
      <p:sp>
        <p:nvSpPr>
          <p:cNvPr id="3" name="Title 2">
            <a:extLst>
              <a:ext uri="{FF2B5EF4-FFF2-40B4-BE49-F238E27FC236}">
                <a16:creationId xmlns:a16="http://schemas.microsoft.com/office/drawing/2014/main" id="{ABB6C759-C69F-4145-91BE-16EF065A4D28}"/>
              </a:ext>
            </a:extLst>
          </p:cNvPr>
          <p:cNvSpPr>
            <a:spLocks noGrp="1"/>
          </p:cNvSpPr>
          <p:nvPr>
            <p:ph type="title"/>
          </p:nvPr>
        </p:nvSpPr>
        <p:spPr/>
        <p:txBody>
          <a:bodyPr/>
          <a:lstStyle/>
          <a:p>
            <a:r>
              <a:rPr lang="en-GB" dirty="0"/>
              <a:t>Tips</a:t>
            </a:r>
          </a:p>
        </p:txBody>
      </p:sp>
    </p:spTree>
    <p:extLst>
      <p:ext uri="{BB962C8B-B14F-4D97-AF65-F5344CB8AC3E}">
        <p14:creationId xmlns:p14="http://schemas.microsoft.com/office/powerpoint/2010/main" val="21743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393A77-642C-4A12-8BEE-CEDFF572182A}"/>
              </a:ext>
            </a:extLst>
          </p:cNvPr>
          <p:cNvSpPr>
            <a:spLocks noGrp="1"/>
          </p:cNvSpPr>
          <p:nvPr>
            <p:ph idx="1"/>
          </p:nvPr>
        </p:nvSpPr>
        <p:spPr/>
        <p:txBody>
          <a:bodyPr>
            <a:normAutofit fontScale="92500" lnSpcReduction="20000"/>
          </a:bodyPr>
          <a:lstStyle/>
          <a:p>
            <a:endParaRPr lang="en-GB" dirty="0">
              <a:solidFill>
                <a:srgbClr val="0000FF"/>
              </a:solidFill>
              <a:hlinkClick r:id="rId2">
                <a:extLst>
                  <a:ext uri="{A12FA001-AC4F-418D-AE19-62706E023703}">
                    <ahyp:hlinkClr xmlns:ahyp="http://schemas.microsoft.com/office/drawing/2018/hyperlinkcolor" val="tx"/>
                  </a:ext>
                </a:extLst>
              </a:hlinkClick>
            </a:endParaRPr>
          </a:p>
          <a:p>
            <a:r>
              <a:rPr lang="en-GB" b="1" dirty="0">
                <a:solidFill>
                  <a:schemeClr val="tx2">
                    <a:lumMod val="75000"/>
                  </a:schemeClr>
                </a:solidFill>
                <a:hlinkClick r:id="rId2">
                  <a:extLst>
                    <a:ext uri="{A12FA001-AC4F-418D-AE19-62706E023703}">
                      <ahyp:hlinkClr xmlns:ahyp="http://schemas.microsoft.com/office/drawing/2018/hyperlinkcolor" val="tx"/>
                    </a:ext>
                  </a:extLst>
                </a:hlinkClick>
              </a:rPr>
              <a:t>NHS Employers:</a:t>
            </a:r>
          </a:p>
          <a:p>
            <a:r>
              <a:rPr lang="en-GB" b="1" dirty="0">
                <a:solidFill>
                  <a:schemeClr val="tx2">
                    <a:lumMod val="75000"/>
                  </a:schemeClr>
                </a:solidFill>
                <a:hlinkClick r:id="rId2">
                  <a:extLst>
                    <a:ext uri="{A12FA001-AC4F-418D-AE19-62706E023703}">
                      <ahyp:hlinkClr xmlns:ahyp="http://schemas.microsoft.com/office/drawing/2018/hyperlinkcolor" val="tx"/>
                    </a:ext>
                  </a:extLst>
                </a:hlinkClick>
              </a:rPr>
              <a:t>https://www.nhsemployers.org/~/media/Employers/Publications/workplace-health-safety-standards.pdf</a:t>
            </a:r>
          </a:p>
          <a:p>
            <a:endParaRPr lang="en-GB" b="1" dirty="0">
              <a:solidFill>
                <a:schemeClr val="tx2">
                  <a:lumMod val="75000"/>
                </a:schemeClr>
              </a:solidFill>
              <a:hlinkClick r:id="rId2">
                <a:extLst>
                  <a:ext uri="{A12FA001-AC4F-418D-AE19-62706E023703}">
                    <ahyp:hlinkClr xmlns:ahyp="http://schemas.microsoft.com/office/drawing/2018/hyperlinkcolor" val="tx"/>
                  </a:ext>
                </a:extLst>
              </a:hlinkClick>
            </a:endParaRPr>
          </a:p>
          <a:p>
            <a:r>
              <a:rPr lang="en-GB" dirty="0">
                <a:solidFill>
                  <a:srgbClr val="0000FF"/>
                </a:solidFill>
                <a:hlinkClick r:id="rId2">
                  <a:extLst>
                    <a:ext uri="{A12FA001-AC4F-418D-AE19-62706E023703}">
                      <ahyp:hlinkClr xmlns:ahyp="http://schemas.microsoft.com/office/drawing/2018/hyperlinkcolor" val="tx"/>
                    </a:ext>
                  </a:extLst>
                </a:hlinkClick>
              </a:rPr>
              <a:t>Https://www.nhsemployers.org/covid19</a:t>
            </a:r>
            <a:endParaRPr lang="en-GB" dirty="0"/>
          </a:p>
          <a:p>
            <a:r>
              <a:rPr lang="en-GB" dirty="0">
                <a:hlinkClick r:id="rId3"/>
              </a:rPr>
              <a:t>https://www.nhsemployers.org/covid19/health-safety-and-wellbeing</a:t>
            </a:r>
            <a:endParaRPr lang="en-GB" dirty="0"/>
          </a:p>
          <a:p>
            <a:r>
              <a:rPr lang="en-GB" dirty="0">
                <a:hlinkClick r:id="rId4"/>
              </a:rPr>
              <a:t>https://www.nhsemployers.org/covid19/health-safety-and-wellbeing/risk-assessments-for-staff</a:t>
            </a:r>
            <a:endParaRPr lang="en-GB" dirty="0"/>
          </a:p>
          <a:p>
            <a:r>
              <a:rPr lang="en-GB" b="1" dirty="0">
                <a:solidFill>
                  <a:schemeClr val="tx2">
                    <a:lumMod val="75000"/>
                  </a:schemeClr>
                </a:solidFill>
              </a:rPr>
              <a:t>HSE &amp; GOV.UK</a:t>
            </a:r>
          </a:p>
          <a:p>
            <a:r>
              <a:rPr lang="en-GB" dirty="0">
                <a:hlinkClick r:id="rId5"/>
              </a:rPr>
              <a:t>https://www.hse.gov.uk/coronavirus/working-safely/index.htm</a:t>
            </a:r>
            <a:endParaRPr lang="en-GB" dirty="0"/>
          </a:p>
          <a:p>
            <a:r>
              <a:rPr lang="en-GB" dirty="0">
                <a:hlinkClick r:id="rId6"/>
              </a:rPr>
              <a:t>https://www.hse.gov.uk/coronavirus/working-safely/risk-assessment.htm</a:t>
            </a:r>
            <a:endParaRPr lang="en-GB" dirty="0"/>
          </a:p>
          <a:p>
            <a:r>
              <a:rPr lang="en-GB" dirty="0">
                <a:hlinkClick r:id="rId7"/>
              </a:rPr>
              <a:t>https://www.hse.gov.uk/coronavirus/riddor/index.htm</a:t>
            </a:r>
            <a:endParaRPr lang="en-GB" dirty="0"/>
          </a:p>
          <a:p>
            <a:r>
              <a:rPr lang="en-GB" dirty="0"/>
              <a:t>https://www.hse.gov.uk/involvement/hsrepresentatives.htm</a:t>
            </a:r>
          </a:p>
          <a:p>
            <a:r>
              <a:rPr lang="en-GB" b="1" dirty="0">
                <a:solidFill>
                  <a:schemeClr val="tx2">
                    <a:lumMod val="75000"/>
                  </a:schemeClr>
                </a:solidFill>
              </a:rPr>
              <a:t>RCM</a:t>
            </a:r>
          </a:p>
          <a:p>
            <a:r>
              <a:rPr lang="en-GB" dirty="0">
                <a:hlinkClick r:id="rId8"/>
              </a:rPr>
              <a:t>Https://www.rcm.org.uk/rcm-events/?query=health+and+safety&amp;page=1</a:t>
            </a:r>
            <a:endParaRPr lang="en-GB" dirty="0"/>
          </a:p>
          <a:p>
            <a:r>
              <a:rPr lang="en-GB" dirty="0">
                <a:hlinkClick r:id="rId9"/>
              </a:rPr>
              <a:t>https://www.rcm.org.uk/coronavirus/</a:t>
            </a:r>
            <a:endParaRPr lang="en-GB" dirty="0"/>
          </a:p>
          <a:p>
            <a:endParaRPr lang="en-GB" dirty="0"/>
          </a:p>
        </p:txBody>
      </p:sp>
      <p:sp>
        <p:nvSpPr>
          <p:cNvPr id="3" name="Title 2">
            <a:extLst>
              <a:ext uri="{FF2B5EF4-FFF2-40B4-BE49-F238E27FC236}">
                <a16:creationId xmlns:a16="http://schemas.microsoft.com/office/drawing/2014/main" id="{8B6533CA-869A-4B5B-AD45-9EF7CB52BB85}"/>
              </a:ext>
            </a:extLst>
          </p:cNvPr>
          <p:cNvSpPr>
            <a:spLocks noGrp="1"/>
          </p:cNvSpPr>
          <p:nvPr>
            <p:ph type="title"/>
          </p:nvPr>
        </p:nvSpPr>
        <p:spPr/>
        <p:txBody>
          <a:bodyPr/>
          <a:lstStyle/>
          <a:p>
            <a:r>
              <a:rPr lang="en-GB" dirty="0"/>
              <a:t>COVID 19 Resources</a:t>
            </a:r>
          </a:p>
        </p:txBody>
      </p:sp>
    </p:spTree>
    <p:extLst>
      <p:ext uri="{BB962C8B-B14F-4D97-AF65-F5344CB8AC3E}">
        <p14:creationId xmlns:p14="http://schemas.microsoft.com/office/powerpoint/2010/main" val="369947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BDF62-478B-4850-AE30-0B645E93D432}"/>
              </a:ext>
            </a:extLst>
          </p:cNvPr>
          <p:cNvSpPr>
            <a:spLocks noGrp="1"/>
          </p:cNvSpPr>
          <p:nvPr>
            <p:ph idx="1"/>
          </p:nvPr>
        </p:nvSpPr>
        <p:spPr>
          <a:xfrm>
            <a:off x="457200" y="1072243"/>
            <a:ext cx="8229600" cy="5355771"/>
          </a:xfrm>
        </p:spPr>
        <p:txBody>
          <a:bodyPr>
            <a:normAutofit fontScale="25000" lnSpcReduction="20000"/>
          </a:bodyPr>
          <a:lstStyle/>
          <a:p>
            <a:r>
              <a:rPr lang="en-GB" sz="4800" b="1" u="sng" dirty="0"/>
              <a:t>Sources of information</a:t>
            </a:r>
            <a:endParaRPr lang="en-GB" sz="4800" b="1" dirty="0"/>
          </a:p>
          <a:p>
            <a:r>
              <a:rPr lang="en-GB" sz="4800" b="1" dirty="0"/>
              <a:t>The RCM </a:t>
            </a:r>
            <a:endParaRPr lang="en-GB" sz="4800" dirty="0"/>
          </a:p>
          <a:p>
            <a:r>
              <a:rPr lang="en-GB" sz="4800" u="sng" dirty="0">
                <a:hlinkClick r:id="rId3"/>
              </a:rPr>
              <a:t>www.rcm.org.uk</a:t>
            </a:r>
            <a:r>
              <a:rPr lang="en-GB" sz="4800" dirty="0"/>
              <a:t> </a:t>
            </a:r>
          </a:p>
          <a:p>
            <a:r>
              <a:rPr lang="en-GB" sz="4800" dirty="0"/>
              <a:t>single point of contact telephone number: 0300 303 0444</a:t>
            </a:r>
          </a:p>
          <a:p>
            <a:r>
              <a:rPr lang="en-GB" sz="4800" dirty="0"/>
              <a:t> </a:t>
            </a:r>
          </a:p>
          <a:p>
            <a:r>
              <a:rPr lang="en-GB" sz="4800" b="1" dirty="0"/>
              <a:t>Trades Union Congress (TUC) </a:t>
            </a:r>
            <a:endParaRPr lang="en-GB" sz="4800" dirty="0"/>
          </a:p>
          <a:p>
            <a:r>
              <a:rPr lang="en-GB" sz="4800" u="sng" dirty="0">
                <a:hlinkClick r:id="rId4"/>
              </a:rPr>
              <a:t>www.tuc.org.uk</a:t>
            </a:r>
            <a:endParaRPr lang="en-GB" sz="4800" dirty="0"/>
          </a:p>
          <a:p>
            <a:r>
              <a:rPr lang="en-GB" sz="4800" dirty="0"/>
              <a:t>Tel: 020-7636 4030</a:t>
            </a:r>
          </a:p>
          <a:p>
            <a:r>
              <a:rPr lang="en-GB" sz="4800" i="1" dirty="0"/>
              <a:t> </a:t>
            </a:r>
            <a:endParaRPr lang="en-GB" sz="4800" dirty="0"/>
          </a:p>
          <a:p>
            <a:r>
              <a:rPr lang="en-GB" sz="4800" b="1" dirty="0"/>
              <a:t>The HSE </a:t>
            </a:r>
            <a:r>
              <a:rPr lang="en-GB" sz="4800" dirty="0"/>
              <a:t>has a number of offices in England, Wales and Scotland. </a:t>
            </a:r>
          </a:p>
          <a:p>
            <a:r>
              <a:rPr lang="en-GB" sz="4800" dirty="0"/>
              <a:t>Full details are available at </a:t>
            </a:r>
            <a:r>
              <a:rPr lang="en-GB" sz="4800" u="sng" dirty="0"/>
              <a:t>www.hse.gov.uk</a:t>
            </a:r>
            <a:r>
              <a:rPr lang="en-GB" sz="4800" dirty="0"/>
              <a:t> on the “</a:t>
            </a:r>
            <a:r>
              <a:rPr lang="en-GB" sz="4800" i="1" dirty="0"/>
              <a:t>contact </a:t>
            </a:r>
            <a:r>
              <a:rPr lang="en-GB" sz="4800" i="1" dirty="0" err="1"/>
              <a:t>hse</a:t>
            </a:r>
            <a:r>
              <a:rPr lang="en-GB" sz="4800" dirty="0"/>
              <a:t>” page. </a:t>
            </a:r>
          </a:p>
          <a:p>
            <a:r>
              <a:rPr lang="en-GB" sz="4800" dirty="0"/>
              <a:t>Details for the HSE Northern Ireland can be found at </a:t>
            </a:r>
            <a:r>
              <a:rPr lang="en-GB" sz="4800" u="sng" dirty="0"/>
              <a:t>www.hseni.gov.uk</a:t>
            </a:r>
            <a:r>
              <a:rPr lang="en-GB" sz="4800" dirty="0"/>
              <a:t> . </a:t>
            </a:r>
          </a:p>
          <a:p>
            <a:r>
              <a:rPr lang="en-GB" sz="4800" dirty="0"/>
              <a:t> </a:t>
            </a:r>
          </a:p>
          <a:p>
            <a:r>
              <a:rPr lang="en-GB" sz="4800" dirty="0"/>
              <a:t>All </a:t>
            </a:r>
            <a:r>
              <a:rPr lang="en-GB" sz="4800" b="1" dirty="0"/>
              <a:t>HSE</a:t>
            </a:r>
            <a:r>
              <a:rPr lang="en-GB" sz="4800" dirty="0"/>
              <a:t> (GB) </a:t>
            </a:r>
            <a:r>
              <a:rPr lang="en-GB" sz="4800" b="1" dirty="0"/>
              <a:t>publications</a:t>
            </a:r>
            <a:r>
              <a:rPr lang="en-GB" sz="4800" dirty="0"/>
              <a:t> can found on the HSE Books website </a:t>
            </a:r>
          </a:p>
          <a:p>
            <a:r>
              <a:rPr lang="en-GB" sz="4800" u="sng" dirty="0">
                <a:hlinkClick r:id="rId5"/>
              </a:rPr>
              <a:t>www.books.hse.gov.uk</a:t>
            </a:r>
            <a:r>
              <a:rPr lang="en-GB" sz="4800" dirty="0"/>
              <a:t> </a:t>
            </a:r>
          </a:p>
          <a:p>
            <a:r>
              <a:rPr lang="en-GB" sz="4800" dirty="0"/>
              <a:t>Tel: 0333 202 5070</a:t>
            </a:r>
          </a:p>
          <a:p>
            <a:r>
              <a:rPr lang="en-GB" sz="4800" dirty="0"/>
              <a:t> </a:t>
            </a:r>
          </a:p>
          <a:p>
            <a:r>
              <a:rPr lang="en-GB" sz="4800" b="1" dirty="0"/>
              <a:t>The Advisory, Conciliation and Arbitration Service (ACAS)  </a:t>
            </a:r>
            <a:endParaRPr lang="en-GB" sz="4800" dirty="0"/>
          </a:p>
          <a:p>
            <a:r>
              <a:rPr lang="en-GB" sz="4800" dirty="0"/>
              <a:t>ACAS Publications</a:t>
            </a:r>
          </a:p>
          <a:p>
            <a:r>
              <a:rPr lang="en-GB" sz="4800" u="sng" dirty="0">
                <a:hlinkClick r:id="rId6"/>
              </a:rPr>
              <a:t>www.acas.org.uk</a:t>
            </a:r>
            <a:endParaRPr lang="en-GB" sz="4800" dirty="0"/>
          </a:p>
          <a:p>
            <a:r>
              <a:rPr lang="en-GB" sz="4800" dirty="0"/>
              <a:t> </a:t>
            </a:r>
          </a:p>
          <a:p>
            <a:r>
              <a:rPr lang="en-GB" sz="4800" b="1" dirty="0"/>
              <a:t>The Equality and Human Rights Commission</a:t>
            </a:r>
            <a:endParaRPr lang="en-GB" sz="4800" dirty="0"/>
          </a:p>
          <a:p>
            <a:r>
              <a:rPr lang="en-GB" sz="4800" u="sng" dirty="0">
                <a:hlinkClick r:id="rId7"/>
              </a:rPr>
              <a:t>www.equalityhumanrights.com</a:t>
            </a:r>
            <a:r>
              <a:rPr lang="en-GB" sz="4800" dirty="0"/>
              <a:t>  </a:t>
            </a:r>
          </a:p>
          <a:p>
            <a:r>
              <a:rPr lang="en-GB" sz="4800" dirty="0"/>
              <a:t> </a:t>
            </a:r>
          </a:p>
          <a:p>
            <a:r>
              <a:rPr lang="en-GB" sz="4800" b="1" dirty="0"/>
              <a:t>NHS Terms and   Conditions of Service Handbook </a:t>
            </a:r>
            <a:endParaRPr lang="en-GB" sz="4800" dirty="0"/>
          </a:p>
          <a:p>
            <a:r>
              <a:rPr lang="en-GB" sz="4800" u="sng" dirty="0">
                <a:hlinkClick r:id="rId8"/>
              </a:rPr>
              <a:t>www.nhsemployers.org</a:t>
            </a:r>
            <a:r>
              <a:rPr lang="en-GB" sz="4800" dirty="0"/>
              <a:t> </a:t>
            </a:r>
          </a:p>
          <a:p>
            <a:r>
              <a:rPr lang="en-GB" sz="4800"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r>
              <a:rPr lang="en-GB" dirty="0"/>
              <a:t> </a:t>
            </a:r>
          </a:p>
          <a:p>
            <a:endParaRPr lang="en-GB" dirty="0"/>
          </a:p>
        </p:txBody>
      </p:sp>
      <p:sp>
        <p:nvSpPr>
          <p:cNvPr id="3" name="Title 2">
            <a:extLst>
              <a:ext uri="{FF2B5EF4-FFF2-40B4-BE49-F238E27FC236}">
                <a16:creationId xmlns:a16="http://schemas.microsoft.com/office/drawing/2014/main" id="{96A697FC-CDFE-4118-A50B-518786150100}"/>
              </a:ext>
            </a:extLst>
          </p:cNvPr>
          <p:cNvSpPr>
            <a:spLocks noGrp="1"/>
          </p:cNvSpPr>
          <p:nvPr>
            <p:ph type="title"/>
          </p:nvPr>
        </p:nvSpPr>
        <p:spPr/>
        <p:txBody>
          <a:bodyPr/>
          <a:lstStyle/>
          <a:p>
            <a:r>
              <a:rPr lang="en-GB" dirty="0"/>
              <a:t>Resources</a:t>
            </a:r>
          </a:p>
        </p:txBody>
      </p:sp>
    </p:spTree>
    <p:extLst>
      <p:ext uri="{BB962C8B-B14F-4D97-AF65-F5344CB8AC3E}">
        <p14:creationId xmlns:p14="http://schemas.microsoft.com/office/powerpoint/2010/main" val="312381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B89EE-B753-4782-BC02-83BCAD6AE52E}"/>
              </a:ext>
            </a:extLst>
          </p:cNvPr>
          <p:cNvSpPr>
            <a:spLocks noGrp="1"/>
          </p:cNvSpPr>
          <p:nvPr>
            <p:ph idx="1"/>
          </p:nvPr>
        </p:nvSpPr>
        <p:spPr/>
        <p:txBody>
          <a:bodyPr>
            <a:normAutofit fontScale="92500" lnSpcReduction="20000"/>
          </a:bodyPr>
          <a:lstStyle/>
          <a:p>
            <a:r>
              <a:rPr lang="en-GB" b="1" dirty="0"/>
              <a:t>Thompsons’ Solicitors </a:t>
            </a:r>
            <a:endParaRPr lang="en-GB" dirty="0"/>
          </a:p>
          <a:p>
            <a:r>
              <a:rPr lang="en-GB" u="sng" dirty="0">
                <a:hlinkClick r:id="rId2"/>
              </a:rPr>
              <a:t>www.thompsons.law.co.uk</a:t>
            </a:r>
            <a:endParaRPr lang="en-GB" dirty="0"/>
          </a:p>
          <a:p>
            <a:r>
              <a:rPr lang="en-GB" dirty="0"/>
              <a:t>For non-work-related legal help and advice: To access legal protection that works as hard as you do, contact the RCM Legal Service today on: </a:t>
            </a:r>
            <a:r>
              <a:rPr lang="en-GB" b="1" dirty="0"/>
              <a:t>0808 100 7776</a:t>
            </a:r>
            <a:r>
              <a:rPr lang="en-GB" dirty="0"/>
              <a:t> or visit: </a:t>
            </a:r>
            <a:r>
              <a:rPr lang="en-GB" u="sng" dirty="0">
                <a:hlinkClick r:id="rId3"/>
              </a:rPr>
              <a:t>www.thompsonstradeunion.law/trade-unions/rcm</a:t>
            </a:r>
            <a:r>
              <a:rPr lang="en-GB" dirty="0"/>
              <a:t>. (have your RCM membership number ready).</a:t>
            </a:r>
          </a:p>
          <a:p>
            <a:r>
              <a:rPr lang="en-GB" dirty="0"/>
              <a:t> </a:t>
            </a:r>
          </a:p>
          <a:p>
            <a:r>
              <a:rPr lang="en-GB" b="1" dirty="0"/>
              <a:t>Fire Protection Association</a:t>
            </a:r>
            <a:r>
              <a:rPr lang="en-GB" dirty="0"/>
              <a:t>,</a:t>
            </a:r>
          </a:p>
          <a:p>
            <a:r>
              <a:rPr lang="en-GB" dirty="0"/>
              <a:t>London Road, Moreton in Marsh, GL52 0RH</a:t>
            </a:r>
          </a:p>
          <a:p>
            <a:r>
              <a:rPr lang="en-GB" u="sng" dirty="0">
                <a:hlinkClick r:id="rId4"/>
              </a:rPr>
              <a:t>www.thefpa.co.uk</a:t>
            </a:r>
            <a:endParaRPr lang="en-GB" dirty="0"/>
          </a:p>
          <a:p>
            <a:r>
              <a:rPr lang="en-GB" dirty="0"/>
              <a:t> </a:t>
            </a:r>
          </a:p>
          <a:p>
            <a:r>
              <a:rPr lang="en-GB" b="1" dirty="0"/>
              <a:t>The Hazards Campaign</a:t>
            </a:r>
            <a:endParaRPr lang="en-GB" dirty="0"/>
          </a:p>
          <a:p>
            <a:r>
              <a:rPr lang="en-GB" u="sng" dirty="0">
                <a:hlinkClick r:id="rId5"/>
              </a:rPr>
              <a:t>www.hazardscampaign.org.uk</a:t>
            </a:r>
            <a:endParaRPr lang="en-GB" dirty="0"/>
          </a:p>
          <a:p>
            <a:r>
              <a:rPr lang="en-GB" dirty="0"/>
              <a:t> </a:t>
            </a:r>
          </a:p>
          <a:p>
            <a:r>
              <a:rPr lang="en-GB" b="1" dirty="0"/>
              <a:t>Hazards magazine</a:t>
            </a:r>
            <a:endParaRPr lang="en-GB" dirty="0"/>
          </a:p>
          <a:p>
            <a:r>
              <a:rPr lang="en-GB" u="sng" dirty="0">
                <a:hlinkClick r:id="rId6"/>
              </a:rPr>
              <a:t>www.hazards.org</a:t>
            </a:r>
            <a:endParaRPr lang="en-GB" dirty="0"/>
          </a:p>
          <a:p>
            <a:r>
              <a:rPr lang="en-GB" dirty="0"/>
              <a:t> </a:t>
            </a:r>
          </a:p>
          <a:p>
            <a:endParaRPr lang="en-GB" dirty="0"/>
          </a:p>
        </p:txBody>
      </p:sp>
      <p:sp>
        <p:nvSpPr>
          <p:cNvPr id="3" name="Title 2">
            <a:extLst>
              <a:ext uri="{FF2B5EF4-FFF2-40B4-BE49-F238E27FC236}">
                <a16:creationId xmlns:a16="http://schemas.microsoft.com/office/drawing/2014/main" id="{144FBB1D-07EA-4064-BABF-3AEF9EBE456D}"/>
              </a:ext>
            </a:extLst>
          </p:cNvPr>
          <p:cNvSpPr>
            <a:spLocks noGrp="1"/>
          </p:cNvSpPr>
          <p:nvPr>
            <p:ph type="title"/>
          </p:nvPr>
        </p:nvSpPr>
        <p:spPr/>
        <p:txBody>
          <a:bodyPr/>
          <a:lstStyle/>
          <a:p>
            <a:r>
              <a:rPr lang="en-GB" dirty="0"/>
              <a:t>Contacts</a:t>
            </a:r>
          </a:p>
        </p:txBody>
      </p:sp>
    </p:spTree>
    <p:extLst>
      <p:ext uri="{BB962C8B-B14F-4D97-AF65-F5344CB8AC3E}">
        <p14:creationId xmlns:p14="http://schemas.microsoft.com/office/powerpoint/2010/main" val="93249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051FDF-DE81-49F7-A966-47216D8F66A4}"/>
              </a:ext>
            </a:extLst>
          </p:cNvPr>
          <p:cNvSpPr>
            <a:spLocks noGrp="1"/>
          </p:cNvSpPr>
          <p:nvPr>
            <p:ph idx="1"/>
          </p:nvPr>
        </p:nvSpPr>
        <p:spPr>
          <a:xfrm>
            <a:off x="457200" y="1102158"/>
            <a:ext cx="8229600" cy="5282314"/>
          </a:xfrm>
        </p:spPr>
        <p:txBody>
          <a:bodyPr>
            <a:normAutofit fontScale="32500" lnSpcReduction="20000"/>
          </a:bodyPr>
          <a:lstStyle/>
          <a:p>
            <a:r>
              <a:rPr lang="en-GB" sz="3000" b="1" dirty="0"/>
              <a:t>RCM Headquarters </a:t>
            </a:r>
            <a:endParaRPr lang="en-GB" sz="3000" dirty="0"/>
          </a:p>
          <a:p>
            <a:r>
              <a:rPr lang="en-GB" sz="3000" dirty="0"/>
              <a:t>15 Mansfield Street</a:t>
            </a:r>
          </a:p>
          <a:p>
            <a:r>
              <a:rPr lang="en-GB" sz="3000" dirty="0"/>
              <a:t>London </a:t>
            </a:r>
          </a:p>
          <a:p>
            <a:r>
              <a:rPr lang="en-GB" sz="3000" dirty="0"/>
              <a:t>W1G 9NH</a:t>
            </a:r>
          </a:p>
          <a:p>
            <a:r>
              <a:rPr lang="en-GB" sz="3000" dirty="0"/>
              <a:t>Tel:  	0300 303 0444</a:t>
            </a:r>
          </a:p>
          <a:p>
            <a:r>
              <a:rPr lang="en-GB" sz="3000" dirty="0"/>
              <a:t>Email: </a:t>
            </a:r>
            <a:r>
              <a:rPr lang="en-GB" sz="3000" u="sng" dirty="0">
                <a:hlinkClick r:id="rId2"/>
              </a:rPr>
              <a:t>wpr.training@rcm.org.uk</a:t>
            </a:r>
            <a:r>
              <a:rPr lang="en-GB" sz="3000" dirty="0"/>
              <a:t> </a:t>
            </a:r>
          </a:p>
          <a:p>
            <a:r>
              <a:rPr lang="en-GB" sz="3000" dirty="0"/>
              <a:t> </a:t>
            </a:r>
          </a:p>
          <a:p>
            <a:r>
              <a:rPr lang="en-GB" sz="3000" b="1" dirty="0"/>
              <a:t>RCM Northern Ireland</a:t>
            </a:r>
            <a:endParaRPr lang="en-GB" sz="3000" dirty="0"/>
          </a:p>
          <a:p>
            <a:r>
              <a:rPr lang="en-GB" sz="3000" dirty="0"/>
              <a:t>58 Howard Street</a:t>
            </a:r>
          </a:p>
          <a:p>
            <a:r>
              <a:rPr lang="en-GB" sz="3000" dirty="0"/>
              <a:t>Belfast BT1 6PJ</a:t>
            </a:r>
          </a:p>
          <a:p>
            <a:r>
              <a:rPr lang="en-GB" sz="3000" dirty="0"/>
              <a:t>Tel: 	02890 241 531</a:t>
            </a:r>
          </a:p>
          <a:p>
            <a:r>
              <a:rPr lang="en-GB" sz="3000" dirty="0"/>
              <a:t>Fax:	02890 245 889</a:t>
            </a:r>
          </a:p>
          <a:p>
            <a:r>
              <a:rPr lang="en-GB" sz="3000" u="sng" dirty="0">
                <a:hlinkClick r:id="rId3"/>
              </a:rPr>
              <a:t>mary.caddell@rcm.org.uk</a:t>
            </a:r>
            <a:endParaRPr lang="en-GB" sz="3000" dirty="0"/>
          </a:p>
          <a:p>
            <a:r>
              <a:rPr lang="en-GB" sz="3000" dirty="0"/>
              <a:t> </a:t>
            </a:r>
          </a:p>
          <a:p>
            <a:r>
              <a:rPr lang="en-GB" sz="3000" b="1" dirty="0"/>
              <a:t>RCM Scotland</a:t>
            </a:r>
            <a:endParaRPr lang="en-GB" sz="3000" dirty="0"/>
          </a:p>
          <a:p>
            <a:r>
              <a:rPr lang="en-GB" sz="3000" dirty="0"/>
              <a:t>37 Frederick Street</a:t>
            </a:r>
          </a:p>
          <a:p>
            <a:r>
              <a:rPr lang="en-GB" sz="3000" dirty="0"/>
              <a:t>Edinburgh EH2 1EP</a:t>
            </a:r>
          </a:p>
          <a:p>
            <a:r>
              <a:rPr lang="en-GB" sz="3000" dirty="0"/>
              <a:t>Tel: 0131 225 8403</a:t>
            </a:r>
          </a:p>
          <a:p>
            <a:r>
              <a:rPr lang="en-GB" sz="3000" dirty="0"/>
              <a:t>Fax: 0131 226 5353</a:t>
            </a:r>
          </a:p>
          <a:p>
            <a:r>
              <a:rPr lang="en-GB" sz="3000" dirty="0"/>
              <a:t>E-mail: </a:t>
            </a:r>
            <a:r>
              <a:rPr lang="en-GB" sz="3000" u="sng" dirty="0">
                <a:hlinkClick r:id="rId4"/>
              </a:rPr>
              <a:t>infoscotland@rcm.org.uk</a:t>
            </a:r>
            <a:r>
              <a:rPr lang="en-GB" sz="3000" u="sng" dirty="0"/>
              <a:t>  </a:t>
            </a:r>
            <a:endParaRPr lang="en-GB" sz="3000" dirty="0"/>
          </a:p>
          <a:p>
            <a:r>
              <a:rPr lang="en-GB" sz="3000" dirty="0"/>
              <a:t> </a:t>
            </a:r>
          </a:p>
          <a:p>
            <a:r>
              <a:rPr lang="en-GB" sz="3000" b="1" dirty="0"/>
              <a:t>RCM Wales</a:t>
            </a:r>
            <a:endParaRPr lang="en-GB" sz="3000" dirty="0"/>
          </a:p>
          <a:p>
            <a:r>
              <a:rPr lang="en-GB" sz="3000" dirty="0"/>
              <a:t>8th Floor, Eastgate House</a:t>
            </a:r>
          </a:p>
          <a:p>
            <a:r>
              <a:rPr lang="en-GB" sz="3000" dirty="0"/>
              <a:t>35 - 43 Newport Road</a:t>
            </a:r>
          </a:p>
          <a:p>
            <a:r>
              <a:rPr lang="en-GB" sz="3000" dirty="0"/>
              <a:t>Cardiff</a:t>
            </a:r>
          </a:p>
          <a:p>
            <a:r>
              <a:rPr lang="en-GB" sz="3000" dirty="0"/>
              <a:t>CF24 0AB</a:t>
            </a:r>
          </a:p>
          <a:p>
            <a:r>
              <a:rPr lang="en-GB" sz="3000" dirty="0"/>
              <a:t>Tel: 02920 488359</a:t>
            </a:r>
          </a:p>
          <a:p>
            <a:r>
              <a:rPr lang="en-GB" sz="3000" dirty="0"/>
              <a:t>Email: </a:t>
            </a:r>
            <a:r>
              <a:rPr lang="en-GB" sz="3000" u="sng" dirty="0">
                <a:hlinkClick r:id="rId5"/>
              </a:rPr>
              <a:t>vicky.richards@rcm.org.uk</a:t>
            </a:r>
            <a:r>
              <a:rPr lang="en-GB" sz="3000" dirty="0"/>
              <a:t> </a:t>
            </a:r>
          </a:p>
          <a:p>
            <a:r>
              <a:rPr lang="en-GB" sz="3000" dirty="0"/>
              <a:t> </a:t>
            </a:r>
          </a:p>
          <a:p>
            <a:r>
              <a:rPr lang="en-GB" dirty="0"/>
              <a:t> </a:t>
            </a:r>
          </a:p>
          <a:p>
            <a:r>
              <a:rPr lang="en-GB" dirty="0"/>
              <a:t> </a:t>
            </a:r>
          </a:p>
          <a:p>
            <a:r>
              <a:rPr lang="en-GB" dirty="0"/>
              <a:t> </a:t>
            </a:r>
          </a:p>
          <a:p>
            <a:r>
              <a:rPr lang="en-GB" dirty="0"/>
              <a:t> </a:t>
            </a:r>
          </a:p>
          <a:p>
            <a:r>
              <a:rPr lang="en-GB" dirty="0"/>
              <a:t> </a:t>
            </a:r>
          </a:p>
          <a:p>
            <a:r>
              <a:rPr lang="en-GB" dirty="0"/>
              <a:t> </a:t>
            </a:r>
          </a:p>
          <a:p>
            <a:endParaRPr lang="en-GB" dirty="0"/>
          </a:p>
        </p:txBody>
      </p:sp>
      <p:sp>
        <p:nvSpPr>
          <p:cNvPr id="3" name="Title 2">
            <a:extLst>
              <a:ext uri="{FF2B5EF4-FFF2-40B4-BE49-F238E27FC236}">
                <a16:creationId xmlns:a16="http://schemas.microsoft.com/office/drawing/2014/main" id="{F86082D0-D5BA-4F48-A5AB-3778843CFA4A}"/>
              </a:ext>
            </a:extLst>
          </p:cNvPr>
          <p:cNvSpPr>
            <a:spLocks noGrp="1"/>
          </p:cNvSpPr>
          <p:nvPr>
            <p:ph type="title"/>
          </p:nvPr>
        </p:nvSpPr>
        <p:spPr/>
        <p:txBody>
          <a:bodyPr/>
          <a:lstStyle/>
          <a:p>
            <a:r>
              <a:rPr lang="en-GB" dirty="0"/>
              <a:t>Contacts</a:t>
            </a:r>
          </a:p>
        </p:txBody>
      </p:sp>
    </p:spTree>
    <p:extLst>
      <p:ext uri="{BB962C8B-B14F-4D97-AF65-F5344CB8AC3E}">
        <p14:creationId xmlns:p14="http://schemas.microsoft.com/office/powerpoint/2010/main" val="239622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500" dirty="0"/>
              <a:t>For further information</a:t>
            </a:r>
            <a:endParaRPr lang="en-US" sz="2500"/>
          </a:p>
        </p:txBody>
      </p:sp>
      <p:pic>
        <p:nvPicPr>
          <p:cNvPr id="6" name="Picture 5" descr="Facebook F Cy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951" y="3086426"/>
            <a:ext cx="389517" cy="353458"/>
          </a:xfrm>
          <a:prstGeom prst="rect">
            <a:avLst/>
          </a:prstGeom>
        </p:spPr>
      </p:pic>
      <p:pic>
        <p:nvPicPr>
          <p:cNvPr id="7" name="Picture 6" descr="Twitter bird Cy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050" y="3784925"/>
            <a:ext cx="410031" cy="372966"/>
          </a:xfrm>
          <a:prstGeom prst="rect">
            <a:avLst/>
          </a:prstGeom>
        </p:spPr>
      </p:pic>
      <p:sp>
        <p:nvSpPr>
          <p:cNvPr id="8" name="Content Placeholder 1"/>
          <p:cNvSpPr>
            <a:spLocks noGrp="1"/>
          </p:cNvSpPr>
          <p:nvPr>
            <p:ph idx="4294967295"/>
          </p:nvPr>
        </p:nvSpPr>
        <p:spPr>
          <a:xfrm>
            <a:off x="457200" y="1841172"/>
            <a:ext cx="8229600" cy="3289628"/>
          </a:xfrm>
        </p:spPr>
        <p:txBody>
          <a:bodyPr/>
          <a:lstStyle/>
          <a:p>
            <a:pPr marL="0" indent="0" algn="ctr">
              <a:buNone/>
            </a:pPr>
            <a:r>
              <a:rPr lang="en-GB" sz="1800" dirty="0">
                <a:solidFill>
                  <a:schemeClr val="bg1"/>
                </a:solidFill>
              </a:rPr>
              <a:t>Website: www.rcm.org.uk</a:t>
            </a:r>
          </a:p>
          <a:p>
            <a:pPr algn="ctr"/>
            <a:r>
              <a:rPr lang="en-GB" sz="1800" dirty="0">
                <a:solidFill>
                  <a:schemeClr val="bg1"/>
                </a:solidFill>
              </a:rPr>
              <a:t>Telephone: 0300 303 0444</a:t>
            </a:r>
          </a:p>
          <a:p>
            <a:pPr algn="ctr"/>
            <a:r>
              <a:rPr lang="en-GB" sz="1800" dirty="0">
                <a:solidFill>
                  <a:schemeClr val="bg1"/>
                </a:solidFill>
              </a:rPr>
              <a:t>Email: info@rcm.org.uk</a:t>
            </a:r>
          </a:p>
          <a:p>
            <a:pPr marL="0" indent="0" algn="ctr">
              <a:buNone/>
            </a:pPr>
            <a:endParaRPr lang="en-GB" sz="1800" dirty="0">
              <a:solidFill>
                <a:schemeClr val="bg1"/>
              </a:solidFill>
            </a:endParaRPr>
          </a:p>
          <a:p>
            <a:pPr marL="0" indent="0" algn="ctr">
              <a:buNone/>
            </a:pPr>
            <a:r>
              <a:rPr lang="en-GB" sz="1800" dirty="0">
                <a:solidFill>
                  <a:schemeClr val="bg1"/>
                </a:solidFill>
              </a:rPr>
              <a:t>      www.facebook.com/midwivesRCM</a:t>
            </a:r>
          </a:p>
          <a:p>
            <a:pPr marL="0" indent="0" algn="ctr">
              <a:buNone/>
            </a:pPr>
            <a:endParaRPr lang="en-GB" sz="1800" dirty="0">
              <a:solidFill>
                <a:schemeClr val="bg1"/>
              </a:solidFill>
            </a:endParaRPr>
          </a:p>
          <a:p>
            <a:pPr marL="0" indent="0" algn="ctr">
              <a:buNone/>
            </a:pPr>
            <a:r>
              <a:rPr lang="en-GB" sz="1800" dirty="0">
                <a:solidFill>
                  <a:schemeClr val="bg1"/>
                </a:solidFill>
              </a:rPr>
              <a:t>          @MidwivesRCM</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6648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a:defRPr sz="1800"/>
            </a:pPr>
            <a:r>
              <a:rPr lang="en-GB" sz="1900" b="1" dirty="0"/>
              <a:t>Information to support H&amp;S representative role in Risk Assessments around COVID 19 pandemic related issues:</a:t>
            </a:r>
          </a:p>
          <a:p>
            <a:pPr marL="285750" indent="-285750">
              <a:buFont typeface="Arial" panose="020B0604020202020204" pitchFamily="34" charset="0"/>
              <a:buChar char="•"/>
              <a:defRPr sz="1800"/>
            </a:pPr>
            <a:r>
              <a:rPr lang="en-GB" sz="1900" dirty="0"/>
              <a:t>PPE</a:t>
            </a:r>
          </a:p>
          <a:p>
            <a:pPr marL="285750" indent="-285750">
              <a:buFont typeface="Arial" panose="020B0604020202020204" pitchFamily="34" charset="0"/>
              <a:buChar char="•"/>
              <a:defRPr sz="1800"/>
            </a:pPr>
            <a:r>
              <a:rPr lang="en-GB" sz="1900" dirty="0"/>
              <a:t>At risk members including vulnerable &amp; shielding/Returning into the work environment</a:t>
            </a:r>
          </a:p>
          <a:p>
            <a:pPr marL="285750" indent="-285750">
              <a:buFont typeface="Arial" panose="020B0604020202020204" pitchFamily="34" charset="0"/>
              <a:buChar char="•"/>
              <a:defRPr sz="1800"/>
            </a:pPr>
            <a:r>
              <a:rPr lang="en-GB" sz="1900" dirty="0"/>
              <a:t>BAME staff</a:t>
            </a:r>
          </a:p>
          <a:p>
            <a:pPr marL="285750" indent="-285750">
              <a:buFont typeface="Arial" panose="020B0604020202020204" pitchFamily="34" charset="0"/>
              <a:buChar char="•"/>
              <a:defRPr sz="1800"/>
            </a:pPr>
            <a:r>
              <a:rPr lang="en-GB" sz="1900" dirty="0"/>
              <a:t>Staff Health and wellbeing </a:t>
            </a:r>
          </a:p>
          <a:p>
            <a:pPr marL="285750" indent="-285750">
              <a:buFont typeface="Arial" panose="020B0604020202020204" pitchFamily="34" charset="0"/>
              <a:buChar char="•"/>
              <a:defRPr sz="1800"/>
            </a:pPr>
            <a:r>
              <a:rPr lang="en-GB" sz="1900" dirty="0"/>
              <a:t>Stress anxiety </a:t>
            </a:r>
          </a:p>
          <a:p>
            <a:pPr marL="285750" indent="-285750">
              <a:buFont typeface="Arial" panose="020B0604020202020204" pitchFamily="34" charset="0"/>
              <a:buChar char="•"/>
              <a:defRPr sz="1800"/>
            </a:pPr>
            <a:r>
              <a:rPr lang="en-GB" sz="1900" dirty="0"/>
              <a:t>Access to breaks and time away from work areas</a:t>
            </a:r>
          </a:p>
          <a:p>
            <a:pPr marL="285750" indent="-285750">
              <a:buFont typeface="Arial" panose="020B0604020202020204" pitchFamily="34" charset="0"/>
              <a:buChar char="•"/>
              <a:defRPr sz="1800"/>
            </a:pPr>
            <a:endParaRPr lang="en-GB" dirty="0"/>
          </a:p>
          <a:p>
            <a:pPr marL="285750" indent="-285750">
              <a:buFont typeface="Arial" panose="020B0604020202020204" pitchFamily="34" charset="0"/>
              <a:buChar char="•"/>
              <a:defRPr sz="1800"/>
            </a:pPr>
            <a:r>
              <a:rPr lang="en-GB" b="1" dirty="0"/>
              <a:t>RIDDOR reporting of Covid 19</a:t>
            </a:r>
          </a:p>
          <a:p>
            <a:pPr>
              <a:defRPr sz="1800"/>
            </a:pPr>
            <a:endParaRPr lang="en-GB" dirty="0"/>
          </a:p>
          <a:p>
            <a:pPr>
              <a:defRPr sz="1800"/>
            </a:pPr>
            <a:endParaRPr lang="en-GB" dirty="0"/>
          </a:p>
          <a:p>
            <a:pPr>
              <a:defRPr sz="1800"/>
            </a:pPr>
            <a:endParaRPr lang="en-GB" dirty="0"/>
          </a:p>
          <a:p>
            <a:pPr>
              <a:defRPr sz="1800"/>
            </a:pPr>
            <a:endParaRPr lang="en-GB" dirty="0"/>
          </a:p>
          <a:p>
            <a:pPr>
              <a:defRPr sz="1800"/>
            </a:pPr>
            <a:endParaRPr lang="en-GB" dirty="0"/>
          </a:p>
          <a:p>
            <a:pPr>
              <a:defRPr sz="1800"/>
            </a:pPr>
            <a:endParaRPr lang="en-GB" dirty="0"/>
          </a:p>
          <a:p>
            <a:pPr>
              <a:defRPr sz="1800"/>
            </a:pPr>
            <a:endParaRPr lang="en-GB" dirty="0"/>
          </a:p>
          <a:p>
            <a:pPr>
              <a:defRPr sz="1800"/>
            </a:pPr>
            <a:endParaRPr lang="en-GB" dirty="0"/>
          </a:p>
          <a:p>
            <a:pPr marL="0" lvl="0" indent="0">
              <a:buNone/>
              <a:defRPr sz="1800"/>
            </a:pPr>
            <a:endParaRPr lang="en-US" sz="1800" dirty="0">
              <a:solidFill>
                <a:prstClr val="black"/>
              </a:solidFill>
            </a:endParaRPr>
          </a:p>
        </p:txBody>
      </p:sp>
      <p:sp>
        <p:nvSpPr>
          <p:cNvPr id="7" name="Title 6"/>
          <p:cNvSpPr>
            <a:spLocks noGrp="1"/>
          </p:cNvSpPr>
          <p:nvPr>
            <p:ph type="title"/>
          </p:nvPr>
        </p:nvSpPr>
        <p:spPr/>
        <p:txBody>
          <a:bodyPr/>
          <a:lstStyle/>
          <a:p>
            <a:r>
              <a:rPr lang="en-US" dirty="0"/>
              <a:t>Introduction &amp; Background</a:t>
            </a:r>
          </a:p>
        </p:txBody>
      </p:sp>
      <p:sp>
        <p:nvSpPr>
          <p:cNvPr id="2" name="Rectangle 1">
            <a:extLst>
              <a:ext uri="{FF2B5EF4-FFF2-40B4-BE49-F238E27FC236}">
                <a16:creationId xmlns:a16="http://schemas.microsoft.com/office/drawing/2014/main" id="{0F2DE2E3-036F-49A8-A097-3C101E6C3F6F}"/>
              </a:ext>
            </a:extLst>
          </p:cNvPr>
          <p:cNvSpPr/>
          <p:nvPr/>
        </p:nvSpPr>
        <p:spPr>
          <a:xfrm>
            <a:off x="2286000" y="2690336"/>
            <a:ext cx="4572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234614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B8465-7B6D-4F59-A68F-8849BD417730}"/>
              </a:ext>
            </a:extLst>
          </p:cNvPr>
          <p:cNvSpPr>
            <a:spLocks noGrp="1"/>
          </p:cNvSpPr>
          <p:nvPr>
            <p:ph idx="1"/>
          </p:nvPr>
        </p:nvSpPr>
        <p:spPr/>
        <p:txBody>
          <a:bodyPr/>
          <a:lstStyle/>
          <a:p>
            <a:pPr fontAlgn="base"/>
            <a:r>
              <a:rPr lang="en-GB" dirty="0"/>
              <a:t>The </a:t>
            </a:r>
            <a:r>
              <a:rPr lang="en-GB" b="1" dirty="0"/>
              <a:t>R</a:t>
            </a:r>
            <a:r>
              <a:rPr lang="en-GB" dirty="0"/>
              <a:t>eporting of </a:t>
            </a:r>
            <a:r>
              <a:rPr lang="en-GB" b="1" dirty="0"/>
              <a:t>I</a:t>
            </a:r>
            <a:r>
              <a:rPr lang="en-GB" dirty="0"/>
              <a:t>njuries, </a:t>
            </a:r>
            <a:r>
              <a:rPr lang="en-GB" b="1" dirty="0"/>
              <a:t>D</a:t>
            </a:r>
            <a:r>
              <a:rPr lang="en-GB" dirty="0"/>
              <a:t>iseases and </a:t>
            </a:r>
            <a:r>
              <a:rPr lang="en-GB" b="1" dirty="0"/>
              <a:t>D</a:t>
            </a:r>
            <a:r>
              <a:rPr lang="en-GB" dirty="0"/>
              <a:t>angerous </a:t>
            </a:r>
            <a:r>
              <a:rPr lang="en-GB" b="1" dirty="0"/>
              <a:t>O</a:t>
            </a:r>
            <a:r>
              <a:rPr lang="en-GB" dirty="0"/>
              <a:t>ccurrences </a:t>
            </a:r>
            <a:r>
              <a:rPr lang="en-GB" b="1" dirty="0"/>
              <a:t>R</a:t>
            </a:r>
            <a:r>
              <a:rPr lang="en-GB" dirty="0"/>
              <a:t>egulations 2013</a:t>
            </a:r>
          </a:p>
          <a:p>
            <a:pPr fontAlgn="base"/>
            <a:r>
              <a:rPr lang="en-GB" dirty="0"/>
              <a:t>The reporting requirements relating to cases of, or deaths from, COVID-19 under RIDDOR apply only to occupational exposure, that is, as a result of a person’s work.</a:t>
            </a:r>
          </a:p>
          <a:p>
            <a:pPr fontAlgn="base"/>
            <a:r>
              <a:rPr lang="en-GB" dirty="0"/>
              <a:t>Usually the employer</a:t>
            </a:r>
            <a:br>
              <a:rPr lang="en-GB" dirty="0"/>
            </a:br>
            <a:r>
              <a:rPr lang="en-GB" b="1" dirty="0"/>
              <a:t>HSE guidance on what to report/April 2020</a:t>
            </a:r>
          </a:p>
          <a:p>
            <a:pPr fontAlgn="base"/>
            <a:r>
              <a:rPr lang="en-GB" dirty="0"/>
              <a:t>Only make a report under RIDDOR when one of the following circumstances applies:</a:t>
            </a:r>
          </a:p>
          <a:p>
            <a:pPr marL="285750" indent="-285750" fontAlgn="base">
              <a:buFont typeface="Arial" panose="020B0604020202020204" pitchFamily="34" charset="0"/>
              <a:buChar char="•"/>
            </a:pPr>
            <a:r>
              <a:rPr lang="en-GB" dirty="0"/>
              <a:t>an accident or incident at work has, or could have, led to the release or escape of coronavirus (SARS-CoV-2). This must be reported as </a:t>
            </a:r>
            <a:r>
              <a:rPr lang="en-GB" u="sng" dirty="0">
                <a:hlinkClick r:id="rId3"/>
              </a:rPr>
              <a:t>a dangerous occurrence</a:t>
            </a:r>
            <a:endParaRPr lang="en-GB" dirty="0"/>
          </a:p>
          <a:p>
            <a:pPr marL="285750" indent="-285750" fontAlgn="base">
              <a:buFont typeface="Arial" panose="020B0604020202020204" pitchFamily="34" charset="0"/>
              <a:buChar char="•"/>
            </a:pPr>
            <a:r>
              <a:rPr lang="en-GB" dirty="0"/>
              <a:t>a person at work (a worker) has been diagnosed as having COVID-19 attributed to an occupational exposure to coronavirus. This must be reported as </a:t>
            </a:r>
            <a:r>
              <a:rPr lang="en-GB" u="sng" dirty="0">
                <a:hlinkClick r:id="rId4"/>
              </a:rPr>
              <a:t>a case of disease</a:t>
            </a:r>
            <a:endParaRPr lang="en-GB" dirty="0"/>
          </a:p>
          <a:p>
            <a:pPr marL="285750" indent="-285750" fontAlgn="base">
              <a:buFont typeface="Arial" panose="020B0604020202020204" pitchFamily="34" charset="0"/>
              <a:buChar char="•"/>
            </a:pPr>
            <a:r>
              <a:rPr lang="en-GB" dirty="0"/>
              <a:t>a worker dies as a result of occupational exposure to coronavirus. This must be reported as </a:t>
            </a:r>
            <a:r>
              <a:rPr lang="en-GB" u="sng" dirty="0">
                <a:hlinkClick r:id="rId5"/>
              </a:rPr>
              <a:t>a work-related death due to exposure to a biological agent</a:t>
            </a:r>
            <a:endParaRPr lang="en-GB" dirty="0"/>
          </a:p>
          <a:p>
            <a:endParaRPr lang="en-GB" dirty="0"/>
          </a:p>
        </p:txBody>
      </p:sp>
      <p:sp>
        <p:nvSpPr>
          <p:cNvPr id="3" name="Title 2">
            <a:extLst>
              <a:ext uri="{FF2B5EF4-FFF2-40B4-BE49-F238E27FC236}">
                <a16:creationId xmlns:a16="http://schemas.microsoft.com/office/drawing/2014/main" id="{8A08117E-65C6-4650-A4A1-6712C10D0827}"/>
              </a:ext>
            </a:extLst>
          </p:cNvPr>
          <p:cNvSpPr>
            <a:spLocks noGrp="1"/>
          </p:cNvSpPr>
          <p:nvPr>
            <p:ph type="title"/>
          </p:nvPr>
        </p:nvSpPr>
        <p:spPr/>
        <p:txBody>
          <a:bodyPr/>
          <a:lstStyle/>
          <a:p>
            <a:r>
              <a:rPr lang="en-GB" dirty="0"/>
              <a:t>RIDDOR</a:t>
            </a:r>
          </a:p>
        </p:txBody>
      </p:sp>
    </p:spTree>
    <p:extLst>
      <p:ext uri="{BB962C8B-B14F-4D97-AF65-F5344CB8AC3E}">
        <p14:creationId xmlns:p14="http://schemas.microsoft.com/office/powerpoint/2010/main" val="380665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4B4A7C-3858-4DDD-BBF1-4214778A7B82}"/>
              </a:ext>
            </a:extLst>
          </p:cNvPr>
          <p:cNvSpPr>
            <a:spLocks noGrp="1"/>
          </p:cNvSpPr>
          <p:nvPr>
            <p:ph idx="1"/>
          </p:nvPr>
        </p:nvSpPr>
        <p:spPr>
          <a:xfrm>
            <a:off x="457200" y="971529"/>
            <a:ext cx="8229600" cy="4525963"/>
          </a:xfrm>
        </p:spPr>
        <p:txBody>
          <a:bodyPr/>
          <a:lstStyle/>
          <a:p>
            <a:pPr marL="285750" indent="-285750">
              <a:buFont typeface="Arial" panose="020B0604020202020204" pitchFamily="34" charset="0"/>
              <a:buChar char="•"/>
            </a:pPr>
            <a:endParaRPr lang="en-GB" dirty="0"/>
          </a:p>
          <a:p>
            <a:endParaRPr lang="en-GB" dirty="0"/>
          </a:p>
        </p:txBody>
      </p:sp>
      <p:sp>
        <p:nvSpPr>
          <p:cNvPr id="3" name="Title 2">
            <a:extLst>
              <a:ext uri="{FF2B5EF4-FFF2-40B4-BE49-F238E27FC236}">
                <a16:creationId xmlns:a16="http://schemas.microsoft.com/office/drawing/2014/main" id="{584B0026-9338-4595-A32D-107A0DE4E888}"/>
              </a:ext>
            </a:extLst>
          </p:cNvPr>
          <p:cNvSpPr>
            <a:spLocks noGrp="1"/>
          </p:cNvSpPr>
          <p:nvPr>
            <p:ph type="title"/>
          </p:nvPr>
        </p:nvSpPr>
        <p:spPr/>
        <p:txBody>
          <a:bodyPr/>
          <a:lstStyle/>
          <a:p>
            <a:r>
              <a:rPr lang="en-GB" dirty="0"/>
              <a:t>Risk Assessment – COVID 19 Pandemic</a:t>
            </a:r>
          </a:p>
        </p:txBody>
      </p:sp>
      <p:sp>
        <p:nvSpPr>
          <p:cNvPr id="4" name="Rectangle 3">
            <a:extLst>
              <a:ext uri="{FF2B5EF4-FFF2-40B4-BE49-F238E27FC236}">
                <a16:creationId xmlns:a16="http://schemas.microsoft.com/office/drawing/2014/main" id="{58D7D381-C2BC-424D-9492-697BB4B8FDC8}"/>
              </a:ext>
            </a:extLst>
          </p:cNvPr>
          <p:cNvSpPr/>
          <p:nvPr/>
        </p:nvSpPr>
        <p:spPr>
          <a:xfrm>
            <a:off x="2286000" y="3105835"/>
            <a:ext cx="4572000" cy="369332"/>
          </a:xfrm>
          <a:prstGeom prst="rect">
            <a:avLst/>
          </a:prstGeom>
        </p:spPr>
        <p:txBody>
          <a:bodyPr>
            <a:spAutoFit/>
          </a:bodyPr>
          <a:lstStyle/>
          <a:p>
            <a:endParaRPr lang="en-GB" dirty="0"/>
          </a:p>
        </p:txBody>
      </p:sp>
      <p:sp>
        <p:nvSpPr>
          <p:cNvPr id="5" name="Rectangle 4">
            <a:extLst>
              <a:ext uri="{FF2B5EF4-FFF2-40B4-BE49-F238E27FC236}">
                <a16:creationId xmlns:a16="http://schemas.microsoft.com/office/drawing/2014/main" id="{1DB83826-C2FB-4224-9AD4-88D0183987FC}"/>
              </a:ext>
            </a:extLst>
          </p:cNvPr>
          <p:cNvSpPr/>
          <p:nvPr/>
        </p:nvSpPr>
        <p:spPr>
          <a:xfrm>
            <a:off x="168729" y="889844"/>
            <a:ext cx="8975271" cy="5355312"/>
          </a:xfrm>
          <a:prstGeom prst="rect">
            <a:avLst/>
          </a:prstGeom>
        </p:spPr>
        <p:txBody>
          <a:bodyPr wrap="square">
            <a:spAutoFit/>
          </a:bodyPr>
          <a:lstStyle/>
          <a:p>
            <a:endParaRPr lang="en-GB" dirty="0">
              <a:solidFill>
                <a:srgbClr val="000000"/>
              </a:solidFill>
              <a:latin typeface="Calibri" panose="020F0502020204030204" pitchFamily="34" charset="0"/>
            </a:endParaRPr>
          </a:p>
          <a:p>
            <a:r>
              <a:rPr lang="en-GB" b="1" dirty="0">
                <a:solidFill>
                  <a:srgbClr val="000000"/>
                </a:solidFill>
                <a:latin typeface="Calibri" panose="020F0502020204030204" pitchFamily="34" charset="0"/>
              </a:rPr>
              <a:t>Background</a:t>
            </a:r>
          </a:p>
          <a:p>
            <a:r>
              <a:rPr lang="en-GB" dirty="0">
                <a:solidFill>
                  <a:srgbClr val="000000"/>
                </a:solidFill>
                <a:latin typeface="Calibri" panose="020F0502020204030204" pitchFamily="34" charset="0"/>
              </a:rPr>
              <a:t> NHS Trade Unions have developed issues for the principles on health and safety risk assessment and Vulnerable workers (Including Black, Asian and minority ethnic (BAME) staff) </a:t>
            </a:r>
          </a:p>
          <a:p>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NHS staff must feel able to raise concerns without fear of detriment and those concerns should be listened to. </a:t>
            </a:r>
          </a:p>
          <a:p>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rPr>
              <a:t>An equality impact assessment (</a:t>
            </a:r>
            <a:r>
              <a:rPr lang="en-GB" dirty="0" err="1">
                <a:solidFill>
                  <a:srgbClr val="000000"/>
                </a:solidFill>
                <a:latin typeface="Calibri" panose="020F0502020204030204" pitchFamily="34" charset="0"/>
              </a:rPr>
              <a:t>EqIA</a:t>
            </a:r>
            <a:r>
              <a:rPr lang="en-GB" dirty="0">
                <a:solidFill>
                  <a:srgbClr val="000000"/>
                </a:solidFill>
                <a:latin typeface="Calibri" panose="020F0502020204030204" pitchFamily="34" charset="0"/>
              </a:rPr>
              <a:t>) is a vital tool to ensure new policies and practices are fair and don’t have unintended consequences for some groups. NHS Trade Unions believe that an </a:t>
            </a:r>
            <a:r>
              <a:rPr lang="en-GB" dirty="0" err="1">
                <a:solidFill>
                  <a:srgbClr val="000000"/>
                </a:solidFill>
                <a:latin typeface="Calibri" panose="020F0502020204030204" pitchFamily="34" charset="0"/>
              </a:rPr>
              <a:t>EqIA</a:t>
            </a:r>
            <a:r>
              <a:rPr lang="en-GB" dirty="0">
                <a:solidFill>
                  <a:srgbClr val="000000"/>
                </a:solidFill>
                <a:latin typeface="Calibri" panose="020F0502020204030204" pitchFamily="34" charset="0"/>
              </a:rPr>
              <a:t> must be carried out ahead of the introduction of any new COVID-19-related practices and policies, with the results shared and analysed in partnership with local trade unions. </a:t>
            </a:r>
          </a:p>
          <a:p>
            <a:pPr marL="285750" indent="-285750">
              <a:buFont typeface="Arial" panose="020B0604020202020204" pitchFamily="34" charset="0"/>
              <a:buChar char="•"/>
            </a:pP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rPr>
              <a:t>Continuous monitoring, evaluation and updating in light of experience must be done in partnership. </a:t>
            </a:r>
          </a:p>
          <a:p>
            <a:pPr marL="285750" indent="-285750">
              <a:buFont typeface="Arial" panose="020B0604020202020204" pitchFamily="34" charset="0"/>
              <a:buChar char="•"/>
            </a:pP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rPr>
              <a:t>Practical support to reduce stress and infection risk should be communicated to staff, for example employee assistance programmes, childcare and transport. </a:t>
            </a:r>
            <a:endParaRPr lang="en-GB" dirty="0"/>
          </a:p>
        </p:txBody>
      </p:sp>
    </p:spTree>
    <p:extLst>
      <p:ext uri="{BB962C8B-B14F-4D97-AF65-F5344CB8AC3E}">
        <p14:creationId xmlns:p14="http://schemas.microsoft.com/office/powerpoint/2010/main" val="234645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583BE8-8AAE-42D2-8E30-0E4C09A97EBB}"/>
              </a:ext>
            </a:extLst>
          </p:cNvPr>
          <p:cNvSpPr>
            <a:spLocks noGrp="1"/>
          </p:cNvSpPr>
          <p:nvPr>
            <p:ph idx="1"/>
          </p:nvPr>
        </p:nvSpPr>
        <p:spPr/>
        <p:txBody>
          <a:bodyPr>
            <a:normAutofit/>
          </a:bodyPr>
          <a:lstStyle/>
          <a:p>
            <a:r>
              <a:rPr lang="en-GB" b="1" dirty="0"/>
              <a:t>Health and safety risk assessment – principles </a:t>
            </a:r>
            <a:endParaRPr lang="en-GB" dirty="0"/>
          </a:p>
          <a:p>
            <a:r>
              <a:rPr lang="en-GB" b="1" dirty="0"/>
              <a:t>Prevention Measures </a:t>
            </a:r>
            <a:endParaRPr lang="en-GB" dirty="0"/>
          </a:p>
          <a:p>
            <a:pPr marL="285750" indent="-285750">
              <a:buFont typeface="Arial" panose="020B0604020202020204" pitchFamily="34" charset="0"/>
              <a:buChar char="•"/>
            </a:pPr>
            <a:r>
              <a:rPr lang="en-GB" dirty="0"/>
              <a:t>Information on how to raise concerns about issues such as PPE, lack of rest breaks should be available to staff </a:t>
            </a:r>
          </a:p>
          <a:p>
            <a:pPr marL="285750" indent="-285750">
              <a:buFont typeface="Arial" panose="020B0604020202020204" pitchFamily="34" charset="0"/>
              <a:buChar char="•"/>
            </a:pPr>
            <a:r>
              <a:rPr lang="en-GB" dirty="0"/>
              <a:t>The employer must facilitate the ability for existing staff networks to meet and discuss concerns in a safe space </a:t>
            </a:r>
          </a:p>
          <a:p>
            <a:pPr marL="285750" indent="-285750">
              <a:buFont typeface="Arial" panose="020B0604020202020204" pitchFamily="34" charset="0"/>
              <a:buChar char="•"/>
            </a:pPr>
            <a:r>
              <a:rPr lang="en-GB" dirty="0"/>
              <a:t>Close monitoring of patterns of self-isolation and sickness to identify potential higher risk areas with oversight from the Board </a:t>
            </a:r>
          </a:p>
          <a:p>
            <a:endParaRPr lang="en-GB" dirty="0"/>
          </a:p>
          <a:p>
            <a:r>
              <a:rPr lang="en-GB" b="1" dirty="0"/>
              <a:t>Access to risk assessment </a:t>
            </a:r>
            <a:endParaRPr lang="en-GB" dirty="0"/>
          </a:p>
          <a:p>
            <a:pPr marL="285750" indent="-285750">
              <a:buFont typeface="Arial" panose="020B0604020202020204" pitchFamily="34" charset="0"/>
              <a:buChar char="•"/>
            </a:pPr>
            <a:r>
              <a:rPr lang="en-GB" dirty="0"/>
              <a:t>Workers with concerns should be able to ask for an individual risk assessment or risk assessment review should their circumstances change </a:t>
            </a:r>
          </a:p>
          <a:p>
            <a:endParaRPr lang="en-GB" dirty="0"/>
          </a:p>
        </p:txBody>
      </p:sp>
      <p:sp>
        <p:nvSpPr>
          <p:cNvPr id="3" name="Title 2">
            <a:extLst>
              <a:ext uri="{FF2B5EF4-FFF2-40B4-BE49-F238E27FC236}">
                <a16:creationId xmlns:a16="http://schemas.microsoft.com/office/drawing/2014/main" id="{6021B7C5-213B-43CC-8CE9-279605422FD2}"/>
              </a:ext>
            </a:extLst>
          </p:cNvPr>
          <p:cNvSpPr>
            <a:spLocks noGrp="1"/>
          </p:cNvSpPr>
          <p:nvPr>
            <p:ph type="title"/>
          </p:nvPr>
        </p:nvSpPr>
        <p:spPr/>
        <p:txBody>
          <a:bodyPr/>
          <a:lstStyle/>
          <a:p>
            <a:r>
              <a:rPr lang="en-GB" dirty="0"/>
              <a:t>Risk Assessment </a:t>
            </a:r>
          </a:p>
        </p:txBody>
      </p:sp>
    </p:spTree>
    <p:extLst>
      <p:ext uri="{BB962C8B-B14F-4D97-AF65-F5344CB8AC3E}">
        <p14:creationId xmlns:p14="http://schemas.microsoft.com/office/powerpoint/2010/main" val="150443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8E014-9EC6-458A-A31B-F6C3B6D3ED95}"/>
              </a:ext>
            </a:extLst>
          </p:cNvPr>
          <p:cNvSpPr>
            <a:spLocks noGrp="1"/>
          </p:cNvSpPr>
          <p:nvPr>
            <p:ph idx="1"/>
          </p:nvPr>
        </p:nvSpPr>
        <p:spPr>
          <a:xfrm>
            <a:off x="457200" y="1396071"/>
            <a:ext cx="8229600" cy="4525963"/>
          </a:xfrm>
        </p:spPr>
        <p:txBody>
          <a:bodyPr>
            <a:normAutofit fontScale="92500" lnSpcReduction="20000"/>
          </a:bodyPr>
          <a:lstStyle/>
          <a:p>
            <a:endParaRPr lang="en-GB" dirty="0"/>
          </a:p>
          <a:p>
            <a:r>
              <a:rPr lang="en-GB" dirty="0"/>
              <a:t>Consideration must be given to the assessment of bank and agency staff </a:t>
            </a:r>
          </a:p>
          <a:p>
            <a:endParaRPr lang="en-GB" dirty="0"/>
          </a:p>
          <a:p>
            <a:pPr marL="285750" indent="-285750">
              <a:buFont typeface="Arial" panose="020B0604020202020204" pitchFamily="34" charset="0"/>
              <a:buChar char="•"/>
            </a:pPr>
            <a:r>
              <a:rPr lang="en-GB" dirty="0"/>
              <a:t>Risk assessments in the case of an employee who is pregnant or has </a:t>
            </a:r>
          </a:p>
          <a:p>
            <a:r>
              <a:rPr lang="en-GB" dirty="0"/>
              <a:t>recently given birth or is breastfeeding must follow the existing </a:t>
            </a:r>
          </a:p>
          <a:p>
            <a:r>
              <a:rPr lang="en-GB" dirty="0"/>
              <a:t>requirements of the Management of Health and Safety at Work </a:t>
            </a:r>
          </a:p>
          <a:p>
            <a:r>
              <a:rPr lang="en-GB" dirty="0"/>
              <a:t>Regulations 1999 /Management of Health and Safety at Work </a:t>
            </a:r>
          </a:p>
          <a:p>
            <a:r>
              <a:rPr lang="en-GB" dirty="0"/>
              <a:t>Regulations Northern Ireland 2000 and the Health and Safety Executive/Health and Safety Executive Northern Ireland guidance. Evidence shows that there is a heightened risk for BAME pregnant workers </a:t>
            </a:r>
          </a:p>
          <a:p>
            <a:endParaRPr lang="en-GB" dirty="0"/>
          </a:p>
          <a:p>
            <a:pPr marL="285750" indent="-285750">
              <a:buFont typeface="Arial" panose="020B0604020202020204" pitchFamily="34" charset="0"/>
              <a:buChar char="•"/>
            </a:pPr>
            <a:r>
              <a:rPr lang="en-GB" dirty="0"/>
              <a:t> Workers - concerns re outcome of the individual risk  assessment self-refer to occupational health for a </a:t>
            </a:r>
          </a:p>
          <a:p>
            <a:r>
              <a:rPr lang="en-GB" dirty="0"/>
              <a:t>further discussion. There should be no knee-jerk reactions around </a:t>
            </a:r>
          </a:p>
          <a:p>
            <a:r>
              <a:rPr lang="en-GB" dirty="0"/>
              <a:t>redeployment without careful and detailed discussion with individual </a:t>
            </a:r>
          </a:p>
          <a:p>
            <a:r>
              <a:rPr lang="en-GB" dirty="0"/>
              <a:t>staff, supported where necessary by their union reps. Any potential </a:t>
            </a:r>
          </a:p>
          <a:p>
            <a:r>
              <a:rPr lang="en-GB" dirty="0"/>
              <a:t>redeployment job/post/workplace would require its own assessment as redeployed staff may be working in unfamiliar environments which in itself may create new risks </a:t>
            </a:r>
          </a:p>
        </p:txBody>
      </p:sp>
      <p:sp>
        <p:nvSpPr>
          <p:cNvPr id="3" name="Title 2">
            <a:extLst>
              <a:ext uri="{FF2B5EF4-FFF2-40B4-BE49-F238E27FC236}">
                <a16:creationId xmlns:a16="http://schemas.microsoft.com/office/drawing/2014/main" id="{C0B011FE-99A0-479D-9FAC-E9167B25B1C5}"/>
              </a:ext>
            </a:extLst>
          </p:cNvPr>
          <p:cNvSpPr>
            <a:spLocks noGrp="1"/>
          </p:cNvSpPr>
          <p:nvPr>
            <p:ph type="title"/>
          </p:nvPr>
        </p:nvSpPr>
        <p:spPr/>
        <p:txBody>
          <a:bodyPr/>
          <a:lstStyle/>
          <a:p>
            <a:r>
              <a:rPr lang="en-GB" dirty="0"/>
              <a:t>Risk Assessment</a:t>
            </a:r>
          </a:p>
        </p:txBody>
      </p:sp>
    </p:spTree>
    <p:extLst>
      <p:ext uri="{BB962C8B-B14F-4D97-AF65-F5344CB8AC3E}">
        <p14:creationId xmlns:p14="http://schemas.microsoft.com/office/powerpoint/2010/main" val="148166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89543-0F22-41BB-920E-D58DDF83A878}"/>
              </a:ext>
            </a:extLst>
          </p:cNvPr>
          <p:cNvSpPr>
            <a:spLocks noGrp="1"/>
          </p:cNvSpPr>
          <p:nvPr>
            <p:ph idx="1"/>
          </p:nvPr>
        </p:nvSpPr>
        <p:spPr>
          <a:xfrm>
            <a:off x="326571" y="1216457"/>
            <a:ext cx="8229600" cy="4525963"/>
          </a:xfrm>
        </p:spPr>
        <p:txBody>
          <a:bodyPr>
            <a:normAutofit/>
          </a:bodyPr>
          <a:lstStyle/>
          <a:p>
            <a:r>
              <a:rPr lang="en-GB" b="1" dirty="0"/>
              <a:t>Process of risk assessment </a:t>
            </a:r>
            <a:endParaRPr lang="en-GB" dirty="0"/>
          </a:p>
          <a:p>
            <a:pPr marL="285750" indent="-285750">
              <a:buFont typeface="Arial" panose="020B0604020202020204" pitchFamily="34" charset="0"/>
              <a:buChar char="•"/>
            </a:pPr>
            <a:r>
              <a:rPr lang="en-GB" dirty="0"/>
              <a:t>The development of local policies and procedures/frameworks for carrying out risk assessments relating to the safety of vulnerable workers must be carried out in consultation with trade unions. Risk assessment should include the stress and anxiety faced by vulnerable staff. The Health, Safety and Wellbeing Partnership Group have published guidance on Workplace health and safety standards </a:t>
            </a:r>
          </a:p>
          <a:p>
            <a:endParaRPr lang="en-GB" dirty="0"/>
          </a:p>
          <a:p>
            <a:pPr marL="285750" indent="-285750">
              <a:buFont typeface="Arial" panose="020B0604020202020204" pitchFamily="34" charset="0"/>
              <a:buChar char="•"/>
            </a:pPr>
            <a:r>
              <a:rPr lang="en-GB" dirty="0"/>
              <a:t>Trade union safety reps must be consulted on any workplace and workforce risk assessments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Workplace risk assessments must consider all potential risks including </a:t>
            </a:r>
          </a:p>
          <a:p>
            <a:r>
              <a:rPr lang="en-GB" dirty="0"/>
              <a:t>and beyond SARS-COV2 exposure, e.g. shift patterns/working hours, </a:t>
            </a:r>
          </a:p>
          <a:p>
            <a:r>
              <a:rPr lang="en-GB" dirty="0"/>
              <a:t>fatigue, lone working and violence. Risk reduction measures should </a:t>
            </a:r>
          </a:p>
          <a:p>
            <a:r>
              <a:rPr lang="en-GB" dirty="0"/>
              <a:t>follow the principles within the hierarchy of controls </a:t>
            </a:r>
          </a:p>
        </p:txBody>
      </p:sp>
      <p:sp>
        <p:nvSpPr>
          <p:cNvPr id="3" name="Title 2">
            <a:extLst>
              <a:ext uri="{FF2B5EF4-FFF2-40B4-BE49-F238E27FC236}">
                <a16:creationId xmlns:a16="http://schemas.microsoft.com/office/drawing/2014/main" id="{EC105106-C58E-4741-888E-CF1AA4C799A4}"/>
              </a:ext>
            </a:extLst>
          </p:cNvPr>
          <p:cNvSpPr>
            <a:spLocks noGrp="1"/>
          </p:cNvSpPr>
          <p:nvPr>
            <p:ph type="title"/>
          </p:nvPr>
        </p:nvSpPr>
        <p:spPr/>
        <p:txBody>
          <a:bodyPr/>
          <a:lstStyle/>
          <a:p>
            <a:r>
              <a:rPr lang="en-GB" dirty="0"/>
              <a:t>Process</a:t>
            </a:r>
          </a:p>
        </p:txBody>
      </p:sp>
    </p:spTree>
    <p:extLst>
      <p:ext uri="{BB962C8B-B14F-4D97-AF65-F5344CB8AC3E}">
        <p14:creationId xmlns:p14="http://schemas.microsoft.com/office/powerpoint/2010/main" val="113206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B4E802-2B66-46B7-83FB-D8B44F7ABC94}"/>
              </a:ext>
            </a:extLst>
          </p:cNvPr>
          <p:cNvSpPr>
            <a:spLocks noGrp="1"/>
          </p:cNvSpPr>
          <p:nvPr>
            <p:ph idx="1"/>
          </p:nvPr>
        </p:nvSpPr>
        <p:spPr/>
        <p:txBody>
          <a:bodyPr>
            <a:noAutofit/>
          </a:bodyPr>
          <a:lstStyle/>
          <a:p>
            <a:pPr marL="285750" indent="-285750">
              <a:buFont typeface="Arial" panose="020B0604020202020204" pitchFamily="34" charset="0"/>
              <a:buChar char="•"/>
            </a:pPr>
            <a:r>
              <a:rPr lang="en-GB" sz="1400" dirty="0"/>
              <a:t>The provision of suitable and sufficient Personal Protective Equipment </a:t>
            </a:r>
          </a:p>
          <a:p>
            <a:r>
              <a:rPr lang="en-GB" sz="1400" dirty="0"/>
              <a:t>(PPE) must be part of a risk assessment. Where vulnerable staff are </a:t>
            </a:r>
          </a:p>
          <a:p>
            <a:r>
              <a:rPr lang="en-GB" sz="1400" dirty="0"/>
              <a:t>required to wear FFP3/P2 masks, they are subject to fit testing by a </a:t>
            </a:r>
          </a:p>
          <a:p>
            <a:r>
              <a:rPr lang="en-GB" sz="1400" dirty="0"/>
              <a:t>competent person. There needs to be a process in place for checking </a:t>
            </a:r>
          </a:p>
          <a:p>
            <a:r>
              <a:rPr lang="en-GB" sz="1400" dirty="0"/>
              <a:t>and acting on current advice regarding the risk. Advice changes </a:t>
            </a:r>
          </a:p>
          <a:p>
            <a:r>
              <a:rPr lang="en-GB" sz="1400" dirty="0"/>
              <a:t>frequently and may result in a revision to the risk assessment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 Training needs including infection control training and wearing of PPE </a:t>
            </a:r>
          </a:p>
          <a:p>
            <a:r>
              <a:rPr lang="en-GB" sz="1400" dirty="0"/>
              <a:t>must be readily accessible to all staff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 Line managers must receive information and training to enable them to </a:t>
            </a:r>
          </a:p>
          <a:p>
            <a:r>
              <a:rPr lang="en-GB" sz="1400" dirty="0"/>
              <a:t>carry out individual worker risk assessments and have sensitive </a:t>
            </a:r>
          </a:p>
          <a:p>
            <a:r>
              <a:rPr lang="en-GB" sz="1400" dirty="0"/>
              <a:t>conversations </a:t>
            </a:r>
          </a:p>
          <a:p>
            <a:pPr marL="285750" indent="-285750">
              <a:buFont typeface="Arial" panose="020B0604020202020204" pitchFamily="34" charset="0"/>
              <a:buChar char="•"/>
            </a:pPr>
            <a:r>
              <a:rPr lang="en-GB" sz="1400" dirty="0"/>
              <a:t>In cases where there is any doubt over the safety of an individual who is </a:t>
            </a:r>
          </a:p>
          <a:p>
            <a:r>
              <a:rPr lang="en-GB" sz="1400" dirty="0"/>
              <a:t>to be redeployed, or where there is a disagreement between line </a:t>
            </a:r>
          </a:p>
          <a:p>
            <a:r>
              <a:rPr lang="en-GB" sz="1400" dirty="0"/>
              <a:t>managers and occupational health or the person’s </a:t>
            </a:r>
          </a:p>
          <a:p>
            <a:r>
              <a:rPr lang="en-GB" sz="1400" dirty="0"/>
              <a:t>GP/consultant/midwife, clinical advice must always be followed </a:t>
            </a:r>
          </a:p>
        </p:txBody>
      </p:sp>
      <p:sp>
        <p:nvSpPr>
          <p:cNvPr id="3" name="Title 2">
            <a:extLst>
              <a:ext uri="{FF2B5EF4-FFF2-40B4-BE49-F238E27FC236}">
                <a16:creationId xmlns:a16="http://schemas.microsoft.com/office/drawing/2014/main" id="{90185F7E-3674-4092-BFFD-CF687B76888B}"/>
              </a:ext>
            </a:extLst>
          </p:cNvPr>
          <p:cNvSpPr>
            <a:spLocks noGrp="1"/>
          </p:cNvSpPr>
          <p:nvPr>
            <p:ph type="title"/>
          </p:nvPr>
        </p:nvSpPr>
        <p:spPr/>
        <p:txBody>
          <a:bodyPr/>
          <a:lstStyle/>
          <a:p>
            <a:r>
              <a:rPr lang="en-GB" dirty="0"/>
              <a:t>Process</a:t>
            </a:r>
          </a:p>
        </p:txBody>
      </p:sp>
    </p:spTree>
    <p:extLst>
      <p:ext uri="{BB962C8B-B14F-4D97-AF65-F5344CB8AC3E}">
        <p14:creationId xmlns:p14="http://schemas.microsoft.com/office/powerpoint/2010/main" val="53006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AA1481-78EC-4C20-9B06-B19C9D1A46F2}"/>
              </a:ext>
            </a:extLst>
          </p:cNvPr>
          <p:cNvSpPr>
            <a:spLocks noGrp="1"/>
          </p:cNvSpPr>
          <p:nvPr>
            <p:ph idx="1"/>
          </p:nvPr>
        </p:nvSpPr>
        <p:spPr/>
        <p:txBody>
          <a:bodyPr>
            <a:normAutofit lnSpcReduction="10000"/>
          </a:bodyPr>
          <a:lstStyle/>
          <a:p>
            <a:endParaRPr lang="en-GB" dirty="0"/>
          </a:p>
          <a:p>
            <a:r>
              <a:rPr lang="en-GB" dirty="0"/>
              <a:t> </a:t>
            </a:r>
            <a:r>
              <a:rPr lang="en-GB" b="1" dirty="0"/>
              <a:t>Trade union principles on health and safety risk assessment and vulnerable workers       (including Black, Asian and minority ethnic (BAME) staff)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Research shows that BAME staff are more at risk from COVID-19 infection than white staff (The Faculty of Occupational Medicine led by Professor Kamlesh </a:t>
            </a:r>
            <a:r>
              <a:rPr lang="en-GB" dirty="0" err="1"/>
              <a:t>Khunti</a:t>
            </a:r>
            <a:r>
              <a:rPr lang="en-GB" dirty="0"/>
              <a:t> and commissioned by NHS England ‘Risk Reduction Framework for NHS Staff at risk of COVID-19 infection’).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further analysis on the Disparities in the risk and outcomes from COVID-19 (PHE 2020) found that death rates from Covid-19 were highest among people of black and Asian ethnic groups.</a:t>
            </a:r>
          </a:p>
          <a:p>
            <a:endParaRPr lang="en-GB" dirty="0"/>
          </a:p>
          <a:p>
            <a:pPr marL="285750" indent="-285750">
              <a:buFont typeface="Arial" panose="020B0604020202020204" pitchFamily="34" charset="0"/>
              <a:buChar char="•"/>
            </a:pPr>
            <a:r>
              <a:rPr lang="en-GB" dirty="0"/>
              <a:t>Trade union representatives play a vital role in working with employers to look at workplace culture and the experience of staff in vulnerable groups. </a:t>
            </a:r>
          </a:p>
          <a:p>
            <a:endParaRPr lang="en-GB" dirty="0"/>
          </a:p>
        </p:txBody>
      </p:sp>
      <p:sp>
        <p:nvSpPr>
          <p:cNvPr id="3" name="Title 2">
            <a:extLst>
              <a:ext uri="{FF2B5EF4-FFF2-40B4-BE49-F238E27FC236}">
                <a16:creationId xmlns:a16="http://schemas.microsoft.com/office/drawing/2014/main" id="{1A85FD6D-1C1B-4152-B483-FF7402847F38}"/>
              </a:ext>
            </a:extLst>
          </p:cNvPr>
          <p:cNvSpPr>
            <a:spLocks noGrp="1"/>
          </p:cNvSpPr>
          <p:nvPr>
            <p:ph type="title"/>
          </p:nvPr>
        </p:nvSpPr>
        <p:spPr/>
        <p:txBody>
          <a:bodyPr/>
          <a:lstStyle/>
          <a:p>
            <a:r>
              <a:rPr lang="en-GB" dirty="0"/>
              <a:t>BAME</a:t>
            </a:r>
          </a:p>
        </p:txBody>
      </p:sp>
    </p:spTree>
    <p:extLst>
      <p:ext uri="{BB962C8B-B14F-4D97-AF65-F5344CB8AC3E}">
        <p14:creationId xmlns:p14="http://schemas.microsoft.com/office/powerpoint/2010/main" val="312416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F9FD6C4B115741A679D1C3AA497A6B" ma:contentTypeVersion="13" ma:contentTypeDescription="Create a new document." ma:contentTypeScope="" ma:versionID="ddf5db61d2c96d7a548eb841f75881b2">
  <xsd:schema xmlns:xsd="http://www.w3.org/2001/XMLSchema" xmlns:xs="http://www.w3.org/2001/XMLSchema" xmlns:p="http://schemas.microsoft.com/office/2006/metadata/properties" xmlns:ns3="6218558b-1012-4450-899a-ff091084d047" xmlns:ns4="545039a2-9d07-4337-9b3e-29918b86a3d6" targetNamespace="http://schemas.microsoft.com/office/2006/metadata/properties" ma:root="true" ma:fieldsID="3c2fbab75d342e680467213377b5945c" ns3:_="" ns4:_="">
    <xsd:import namespace="6218558b-1012-4450-899a-ff091084d047"/>
    <xsd:import namespace="545039a2-9d07-4337-9b3e-29918b86a3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18558b-1012-4450-899a-ff091084d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039a2-9d07-4337-9b3e-29918b86a3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345AA7-77D1-48CB-B2E4-ED052502185B}">
  <ds:schemaRefs>
    <ds:schemaRef ds:uri="http://schemas.microsoft.com/sharepoint/v3/contenttype/forms"/>
  </ds:schemaRefs>
</ds:datastoreItem>
</file>

<file path=customXml/itemProps2.xml><?xml version="1.0" encoding="utf-8"?>
<ds:datastoreItem xmlns:ds="http://schemas.openxmlformats.org/officeDocument/2006/customXml" ds:itemID="{A0656201-E9BB-4BDA-97D3-8B74F6E587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C8080C2-7A98-4725-AFB3-605E60ED8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18558b-1012-4450-899a-ff091084d047"/>
    <ds:schemaRef ds:uri="545039a2-9d07-4337-9b3e-29918b86a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2315</Words>
  <Application>Microsoft Office PowerPoint</Application>
  <PresentationFormat>On-screen Show (4:3)</PresentationFormat>
  <Paragraphs>280</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RCM   H&amp;S risk assessments – COVID19 </vt:lpstr>
      <vt:lpstr>Introduction &amp; Background</vt:lpstr>
      <vt:lpstr>RIDDOR</vt:lpstr>
      <vt:lpstr>Risk Assessment – COVID 19 Pandemic</vt:lpstr>
      <vt:lpstr>Risk Assessment </vt:lpstr>
      <vt:lpstr>Risk Assessment</vt:lpstr>
      <vt:lpstr>Process</vt:lpstr>
      <vt:lpstr>Process</vt:lpstr>
      <vt:lpstr>BAME</vt:lpstr>
      <vt:lpstr>Measures</vt:lpstr>
      <vt:lpstr>Measures</vt:lpstr>
      <vt:lpstr>Tips</vt:lpstr>
      <vt:lpstr>Tips</vt:lpstr>
      <vt:lpstr>COVID 19 Resources</vt:lpstr>
      <vt:lpstr>Resources</vt:lpstr>
      <vt:lpstr>Contacts</vt:lpstr>
      <vt:lpstr>Contacts</vt:lpstr>
      <vt:lpstr>For further information</vt:lpstr>
    </vt:vector>
  </TitlesOfParts>
  <Company>Brand Fusion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WPR Presentation Template</dc:title>
  <dc:creator>Maskie Maskall</dc:creator>
  <cp:lastModifiedBy>Emma Barr</cp:lastModifiedBy>
  <cp:revision>81</cp:revision>
  <dcterms:created xsi:type="dcterms:W3CDTF">2015-12-04T14:05:15Z</dcterms:created>
  <dcterms:modified xsi:type="dcterms:W3CDTF">2021-03-26T12:56:46Z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0x0101001FF9FD6C4B115741A679D1C3AA497A6B</vt:lpwstr>
  </property>
</Properties>
</file>