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7" r:id="rId5"/>
    <p:sldId id="300" r:id="rId6"/>
    <p:sldId id="311" r:id="rId7"/>
    <p:sldId id="292" r:id="rId8"/>
    <p:sldId id="30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2"/>
    <a:srgbClr val="154C95"/>
    <a:srgbClr val="7EC8E4"/>
    <a:srgbClr val="BCE2EE"/>
    <a:srgbClr val="702285"/>
    <a:srgbClr val="71273D"/>
    <a:srgbClr val="66BC04"/>
    <a:srgbClr val="FF7900"/>
    <a:srgbClr val="00396A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CF3D1-E51C-4DD5-8E81-8756E07F3283}" v="2" dt="2021-01-26T13:56:55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6" autoAdjust="0"/>
  </p:normalViewPr>
  <p:slideViewPr>
    <p:cSldViewPr snapToGrid="0">
      <p:cViewPr varScale="1">
        <p:scale>
          <a:sx n="114" d="100"/>
          <a:sy n="114" d="100"/>
        </p:scale>
        <p:origin x="1524" y="102"/>
      </p:cViewPr>
      <p:guideLst>
        <p:guide orient="horz" pos="3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Barr" userId="dbd6be6c-16cd-4311-8303-375488553fad" providerId="ADAL" clId="{FFCCF3D1-E51C-4DD5-8E81-8756E07F3283}"/>
    <pc:docChg chg="undo custSel addSld delSld modSld modShowInfo">
      <pc:chgData name="Emma Barr" userId="dbd6be6c-16cd-4311-8303-375488553fad" providerId="ADAL" clId="{FFCCF3D1-E51C-4DD5-8E81-8756E07F3283}" dt="2021-01-26T13:57:29.599" v="56" actId="47"/>
      <pc:docMkLst>
        <pc:docMk/>
      </pc:docMkLst>
      <pc:sldChg chg="modSp mod">
        <pc:chgData name="Emma Barr" userId="dbd6be6c-16cd-4311-8303-375488553fad" providerId="ADAL" clId="{FFCCF3D1-E51C-4DD5-8E81-8756E07F3283}" dt="2021-01-26T13:55:37.437" v="4" actId="1076"/>
        <pc:sldMkLst>
          <pc:docMk/>
          <pc:sldMk cId="497249242" sldId="300"/>
        </pc:sldMkLst>
        <pc:spChg chg="mod">
          <ac:chgData name="Emma Barr" userId="dbd6be6c-16cd-4311-8303-375488553fad" providerId="ADAL" clId="{FFCCF3D1-E51C-4DD5-8E81-8756E07F3283}" dt="2021-01-26T13:55:30.250" v="1" actId="14100"/>
          <ac:spMkLst>
            <pc:docMk/>
            <pc:sldMk cId="497249242" sldId="300"/>
            <ac:spMk id="3" creationId="{E3BF76C0-8224-4017-A56F-3816D60F71C5}"/>
          </ac:spMkLst>
        </pc:spChg>
        <pc:spChg chg="mod">
          <ac:chgData name="Emma Barr" userId="dbd6be6c-16cd-4311-8303-375488553fad" providerId="ADAL" clId="{FFCCF3D1-E51C-4DD5-8E81-8756E07F3283}" dt="2021-01-26T13:55:35.965" v="3" actId="1076"/>
          <ac:spMkLst>
            <pc:docMk/>
            <pc:sldMk cId="497249242" sldId="300"/>
            <ac:spMk id="14" creationId="{60E1FD1D-3950-48B2-8A17-19D8A06AA99A}"/>
          </ac:spMkLst>
        </pc:spChg>
        <pc:picChg chg="mod">
          <ac:chgData name="Emma Barr" userId="dbd6be6c-16cd-4311-8303-375488553fad" providerId="ADAL" clId="{FFCCF3D1-E51C-4DD5-8E81-8756E07F3283}" dt="2021-01-26T13:55:37.437" v="4" actId="1076"/>
          <ac:picMkLst>
            <pc:docMk/>
            <pc:sldMk cId="497249242" sldId="300"/>
            <ac:picMk id="8" creationId="{F5BA861D-2D18-42CE-A844-AD58A98FA9BA}"/>
          </ac:picMkLst>
        </pc:picChg>
      </pc:sldChg>
      <pc:sldChg chg="addSp delSp modSp mod">
        <pc:chgData name="Emma Barr" userId="dbd6be6c-16cd-4311-8303-375488553fad" providerId="ADAL" clId="{FFCCF3D1-E51C-4DD5-8E81-8756E07F3283}" dt="2021-01-26T13:57:27.432" v="55" actId="1076"/>
        <pc:sldMkLst>
          <pc:docMk/>
          <pc:sldMk cId="3467689345" sldId="311"/>
        </pc:sldMkLst>
        <pc:spChg chg="mod">
          <ac:chgData name="Emma Barr" userId="dbd6be6c-16cd-4311-8303-375488553fad" providerId="ADAL" clId="{FFCCF3D1-E51C-4DD5-8E81-8756E07F3283}" dt="2021-01-26T13:56:16.160" v="38" actId="113"/>
          <ac:spMkLst>
            <pc:docMk/>
            <pc:sldMk cId="3467689345" sldId="311"/>
            <ac:spMk id="4" creationId="{01E13931-E513-41E9-B64C-17817DEC3846}"/>
          </ac:spMkLst>
        </pc:spChg>
        <pc:spChg chg="mod">
          <ac:chgData name="Emma Barr" userId="dbd6be6c-16cd-4311-8303-375488553fad" providerId="ADAL" clId="{FFCCF3D1-E51C-4DD5-8E81-8756E07F3283}" dt="2021-01-26T13:57:27.432" v="55" actId="1076"/>
          <ac:spMkLst>
            <pc:docMk/>
            <pc:sldMk cId="3467689345" sldId="311"/>
            <ac:spMk id="8" creationId="{1F3D0515-D2DD-4501-AE08-9267D7EBF0B8}"/>
          </ac:spMkLst>
        </pc:spChg>
        <pc:picChg chg="add mod">
          <ac:chgData name="Emma Barr" userId="dbd6be6c-16cd-4311-8303-375488553fad" providerId="ADAL" clId="{FFCCF3D1-E51C-4DD5-8E81-8756E07F3283}" dt="2021-01-26T13:57:24.501" v="54" actId="1076"/>
          <ac:picMkLst>
            <pc:docMk/>
            <pc:sldMk cId="3467689345" sldId="311"/>
            <ac:picMk id="6" creationId="{95F199F4-6D2C-45CD-8CC9-1C66A58B6D9C}"/>
          </ac:picMkLst>
        </pc:picChg>
        <pc:picChg chg="del">
          <ac:chgData name="Emma Barr" userId="dbd6be6c-16cd-4311-8303-375488553fad" providerId="ADAL" clId="{FFCCF3D1-E51C-4DD5-8E81-8756E07F3283}" dt="2021-01-26T13:55:48.361" v="6" actId="478"/>
          <ac:picMkLst>
            <pc:docMk/>
            <pc:sldMk cId="3467689345" sldId="311"/>
            <ac:picMk id="13" creationId="{8320966A-EC01-4FA1-8112-6A1E7FC65045}"/>
          </ac:picMkLst>
        </pc:picChg>
      </pc:sldChg>
      <pc:sldChg chg="addSp delSp modSp add del mod">
        <pc:chgData name="Emma Barr" userId="dbd6be6c-16cd-4311-8303-375488553fad" providerId="ADAL" clId="{FFCCF3D1-E51C-4DD5-8E81-8756E07F3283}" dt="2021-01-26T13:57:29.599" v="56" actId="47"/>
        <pc:sldMkLst>
          <pc:docMk/>
          <pc:sldMk cId="3511603607" sldId="312"/>
        </pc:sldMkLst>
        <pc:spChg chg="add del mod">
          <ac:chgData name="Emma Barr" userId="dbd6be6c-16cd-4311-8303-375488553fad" providerId="ADAL" clId="{FFCCF3D1-E51C-4DD5-8E81-8756E07F3283}" dt="2021-01-26T13:56:51.839" v="43" actId="478"/>
          <ac:spMkLst>
            <pc:docMk/>
            <pc:sldMk cId="3511603607" sldId="312"/>
            <ac:spMk id="5" creationId="{C6E45D95-8669-4936-9EF4-0539291AE43E}"/>
          </ac:spMkLst>
        </pc:spChg>
        <pc:spChg chg="del">
          <ac:chgData name="Emma Barr" userId="dbd6be6c-16cd-4311-8303-375488553fad" providerId="ADAL" clId="{FFCCF3D1-E51C-4DD5-8E81-8756E07F3283}" dt="2021-01-26T13:56:37.206" v="42" actId="478"/>
          <ac:spMkLst>
            <pc:docMk/>
            <pc:sldMk cId="3511603607" sldId="312"/>
            <ac:spMk id="8" creationId="{1F3D0515-D2DD-4501-AE08-9267D7EBF0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F259-2A98-0846-8AAE-3B1F25109057}" type="datetimeFigureOut"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2C464-2C4B-8C4D-8F16-B72AB6FDD5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02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D5DA9-F6D6-5843-9EB0-D9441C280527}" type="datetimeFigureOut"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801CD-FE76-8045-AC4D-708E49E462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6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801CD-FE76-8045-AC4D-708E49E462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8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801CD-FE76-8045-AC4D-708E49E462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16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801CD-FE76-8045-AC4D-708E49E462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68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801CD-FE76-8045-AC4D-708E49E462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7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ternity_Support Worker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_Divider_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143000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orkplace_Representativ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 Red Divider 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94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udent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_Divider_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15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i-lear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stCxn id="4" idx="1"/>
          </p:cNvCxnSpPr>
          <p:nvPr userDrawn="1"/>
        </p:nvCxnSpPr>
        <p:spPr>
          <a:xfrm flipV="1">
            <a:off x="457200" y="6525344"/>
            <a:ext cx="8229600" cy="13569"/>
          </a:xfrm>
          <a:prstGeom prst="line">
            <a:avLst/>
          </a:prstGeom>
          <a:ln w="9525" cap="flat" cmpd="sng" algn="ctr">
            <a:solidFill>
              <a:srgbClr val="FF79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92095" y="6580998"/>
            <a:ext cx="2286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>
                <a:solidFill>
                  <a:srgbClr val="00AEEF"/>
                </a:solidFill>
                <a:latin typeface="Calibri"/>
                <a:cs typeface="Calibri"/>
              </a:rPr>
              <a:t>The Royal College of Midwives </a:t>
            </a:r>
            <a:r>
              <a:rPr lang="en-US" sz="1000" baseline="30000">
                <a:solidFill>
                  <a:srgbClr val="00396A"/>
                </a:solidFill>
                <a:latin typeface="Calibri"/>
                <a:cs typeface="Calibri"/>
              </a:rPr>
              <a:t>|</a:t>
            </a:r>
            <a:r>
              <a:rPr lang="en-US" sz="1000" baseline="30000">
                <a:latin typeface="Calibri"/>
                <a:cs typeface="Calibri"/>
              </a:rPr>
              <a:t> </a:t>
            </a:r>
            <a:r>
              <a:rPr lang="en-US" sz="1000" baseline="30000" err="1">
                <a:solidFill>
                  <a:srgbClr val="00396A"/>
                </a:solidFill>
                <a:latin typeface="Calibri"/>
                <a:cs typeface="Calibri"/>
              </a:rPr>
              <a:t>www.rcm.org.uk/i-learn</a:t>
            </a:r>
            <a:endParaRPr lang="en-US" sz="1000" baseline="30000">
              <a:solidFill>
                <a:srgbClr val="00396A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8700" y="0"/>
            <a:ext cx="495300" cy="879128"/>
          </a:xfrm>
          <a:prstGeom prst="rect">
            <a:avLst/>
          </a:prstGeom>
          <a:solidFill>
            <a:srgbClr val="F9B8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" y="0"/>
            <a:ext cx="8686799" cy="879128"/>
          </a:xfrm>
          <a:prstGeom prst="rect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8686800" y="260350"/>
            <a:ext cx="457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C2694E-47EE-CC45-839C-C62105775136}" type="slidenum"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032"/>
            <a:ext cx="8229600" cy="864096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72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CM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_ppt_divider_with 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82600" y="650876"/>
            <a:ext cx="8229600" cy="11430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sz="2500"/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482600" y="1841172"/>
            <a:ext cx="8229600" cy="328962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759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CM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_Divider_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82600" y="650876"/>
            <a:ext cx="8229600" cy="1143000"/>
          </a:xfrm>
        </p:spPr>
        <p:txBody>
          <a:bodyPr>
            <a:norm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endParaRPr lang="en-GB" sz="2500"/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482600" y="1841172"/>
            <a:ext cx="8229600" cy="3289628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07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CM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_Divider_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82600" y="650876"/>
            <a:ext cx="8229600" cy="11430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sz="2500"/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482600" y="1841172"/>
            <a:ext cx="8229600" cy="328962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568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CM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_Divider_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82600" y="650876"/>
            <a:ext cx="8229600" cy="11430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sz="2500"/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482600" y="1841172"/>
            <a:ext cx="8229600" cy="3289628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359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CM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 Red Divider 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82600" y="650876"/>
            <a:ext cx="8229600" cy="11430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sz="2500"/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482600" y="1841172"/>
            <a:ext cx="8229600" cy="3289628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882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0"/>
            <a:ext cx="8686799" cy="879128"/>
          </a:xfrm>
          <a:prstGeom prst="rect">
            <a:avLst/>
          </a:prstGeom>
          <a:solidFill>
            <a:srgbClr val="154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648700" y="0"/>
            <a:ext cx="495300" cy="879128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457200" y="6525344"/>
            <a:ext cx="8229600" cy="13569"/>
          </a:xfrm>
          <a:prstGeom prst="line">
            <a:avLst/>
          </a:prstGeom>
          <a:ln w="9525" cap="flat" cmpd="sng" algn="ctr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92095" y="6580998"/>
            <a:ext cx="2286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>
                <a:solidFill>
                  <a:srgbClr val="00AEEF"/>
                </a:solidFill>
                <a:latin typeface="+mn-lt"/>
                <a:cs typeface="Calibri"/>
              </a:rPr>
              <a:t>The Royal College of Midwives </a:t>
            </a:r>
            <a:r>
              <a:rPr lang="en-US" sz="1000" baseline="30000">
                <a:solidFill>
                  <a:srgbClr val="004382"/>
                </a:solidFill>
                <a:latin typeface="+mn-lt"/>
                <a:cs typeface="Calibri"/>
              </a:rPr>
              <a:t>| </a:t>
            </a:r>
            <a:r>
              <a:rPr lang="en-US" sz="1000" baseline="30000" err="1">
                <a:solidFill>
                  <a:srgbClr val="004382"/>
                </a:solidFill>
                <a:latin typeface="+mn-lt"/>
                <a:cs typeface="Calibri"/>
              </a:rPr>
              <a:t>www.rcm.org.uk</a:t>
            </a:r>
            <a:endParaRPr lang="en-US" sz="1000" baseline="30000">
              <a:solidFill>
                <a:srgbClr val="004382"/>
              </a:solidFill>
              <a:latin typeface="+mn-lt"/>
              <a:cs typeface="Calibri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6801" y="260350"/>
            <a:ext cx="457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9E9B5D-B6CC-1C49-856E-542B1D186D42}" type="slidenum">
              <a:rPr lang="en-US" sz="1700" smtClean="0">
                <a:solidFill>
                  <a:schemeClr val="bg1"/>
                </a:solidFill>
              </a:rPr>
              <a:pPr/>
              <a:t>‹#›</a:t>
            </a:fld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12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525963"/>
          </a:xfrm>
        </p:spPr>
        <p:txBody>
          <a:bodyPr>
            <a:normAutofit/>
          </a:bodyPr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ternity Support Worke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525963"/>
          </a:xfrm>
        </p:spPr>
        <p:txBody>
          <a:bodyPr>
            <a:normAutofit/>
          </a:bodyPr>
          <a:lstStyle>
            <a:lvl1pPr>
              <a:defRPr sz="1700" b="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stCxn id="4" idx="1"/>
          </p:cNvCxnSpPr>
          <p:nvPr userDrawn="1"/>
        </p:nvCxnSpPr>
        <p:spPr>
          <a:xfrm flipV="1">
            <a:off x="457200" y="6525344"/>
            <a:ext cx="8229600" cy="13569"/>
          </a:xfrm>
          <a:prstGeom prst="line">
            <a:avLst/>
          </a:prstGeom>
          <a:ln w="9525" cap="flat" cmpd="sng" algn="ctr">
            <a:solidFill>
              <a:srgbClr val="66BC0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92095" y="6580998"/>
            <a:ext cx="2286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>
                <a:solidFill>
                  <a:srgbClr val="00AEEF"/>
                </a:solidFill>
                <a:latin typeface="Calibri"/>
                <a:cs typeface="Calibri"/>
              </a:rPr>
              <a:t>The Royal College of Midwives </a:t>
            </a:r>
            <a:r>
              <a:rPr lang="en-US" sz="1000" baseline="30000">
                <a:solidFill>
                  <a:srgbClr val="66BC04"/>
                </a:solidFill>
                <a:latin typeface="Calibri"/>
                <a:cs typeface="Calibri"/>
              </a:rPr>
              <a:t>| </a:t>
            </a:r>
            <a:r>
              <a:rPr lang="en-US" sz="1000" baseline="30000" err="1">
                <a:solidFill>
                  <a:srgbClr val="66BC04"/>
                </a:solidFill>
                <a:latin typeface="Calibri"/>
                <a:cs typeface="Calibri"/>
              </a:rPr>
              <a:t>www.rcm.org.uk</a:t>
            </a:r>
            <a:endParaRPr lang="en-US" sz="1000" baseline="30000">
              <a:solidFill>
                <a:srgbClr val="66BC04"/>
              </a:solidFill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648700" y="0"/>
            <a:ext cx="495300" cy="879128"/>
          </a:xfrm>
          <a:prstGeom prst="rect">
            <a:avLst/>
          </a:prstGeom>
          <a:solidFill>
            <a:srgbClr val="AECE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1" y="0"/>
            <a:ext cx="8686799" cy="879128"/>
          </a:xfrm>
          <a:prstGeom prst="rect">
            <a:avLst/>
          </a:prstGeom>
          <a:solidFill>
            <a:srgbClr val="66B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7600" y="15032"/>
            <a:ext cx="8229600" cy="864096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8686800" y="260350"/>
            <a:ext cx="457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93A51E-6970-7849-8CE9-BCCA61FB17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2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Workplace Representativ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8648700" y="0"/>
            <a:ext cx="495300" cy="879128"/>
          </a:xfrm>
          <a:prstGeom prst="rect">
            <a:avLst/>
          </a:prstGeom>
          <a:solidFill>
            <a:srgbClr val="AA5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525963"/>
          </a:xfrm>
        </p:spPr>
        <p:txBody>
          <a:bodyPr>
            <a:normAutofit/>
          </a:bodyPr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0"/>
            <a:ext cx="8686799" cy="879128"/>
          </a:xfrm>
          <a:prstGeom prst="rect">
            <a:avLst/>
          </a:prstGeom>
          <a:solidFill>
            <a:srgbClr val="7127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32"/>
            <a:ext cx="8229600" cy="864096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cxnSp>
        <p:nvCxnSpPr>
          <p:cNvPr id="15" name="Straight Connector 14"/>
          <p:cNvCxnSpPr>
            <a:stCxn id="4" idx="1"/>
          </p:cNvCxnSpPr>
          <p:nvPr userDrawn="1"/>
        </p:nvCxnSpPr>
        <p:spPr>
          <a:xfrm flipV="1">
            <a:off x="457200" y="6525344"/>
            <a:ext cx="8229600" cy="13569"/>
          </a:xfrm>
          <a:prstGeom prst="line">
            <a:avLst/>
          </a:prstGeom>
          <a:ln w="9525" cap="flat" cmpd="sng" algn="ctr">
            <a:solidFill>
              <a:srgbClr val="71273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6492095" y="6580998"/>
            <a:ext cx="2286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>
                <a:solidFill>
                  <a:srgbClr val="00AEEF"/>
                </a:solidFill>
                <a:latin typeface="Calibri"/>
                <a:cs typeface="Calibri"/>
              </a:rPr>
              <a:t>The Royal College of Midwives </a:t>
            </a:r>
            <a:r>
              <a:rPr lang="en-US" sz="1000" baseline="30000">
                <a:solidFill>
                  <a:srgbClr val="71273D"/>
                </a:solidFill>
                <a:latin typeface="Calibri"/>
                <a:cs typeface="Calibri"/>
              </a:rPr>
              <a:t>| </a:t>
            </a:r>
            <a:r>
              <a:rPr lang="en-US" sz="1000" baseline="30000" err="1">
                <a:solidFill>
                  <a:srgbClr val="71273D"/>
                </a:solidFill>
                <a:latin typeface="Calibri"/>
                <a:cs typeface="Calibri"/>
              </a:rPr>
              <a:t>www.rcm.org.uk</a:t>
            </a:r>
            <a:endParaRPr lang="en-US" sz="1000" baseline="30000">
              <a:solidFill>
                <a:srgbClr val="71273D"/>
              </a:solidFill>
              <a:latin typeface="Calibri"/>
              <a:cs typeface="Calibri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6800" y="260350"/>
            <a:ext cx="457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93A51E-6970-7849-8CE9-BCCA61FB17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0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Studen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8648700" y="0"/>
            <a:ext cx="495300" cy="879128"/>
          </a:xfrm>
          <a:prstGeom prst="rect">
            <a:avLst/>
          </a:prstGeom>
          <a:solidFill>
            <a:srgbClr val="9660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525963"/>
          </a:xfrm>
        </p:spPr>
        <p:txBody>
          <a:bodyPr>
            <a:normAutofit/>
          </a:bodyPr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0"/>
            <a:ext cx="8686799" cy="879128"/>
          </a:xfrm>
          <a:prstGeom prst="rect">
            <a:avLst/>
          </a:prstGeom>
          <a:solidFill>
            <a:srgbClr val="7022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32"/>
            <a:ext cx="8229600" cy="864096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cxnSp>
        <p:nvCxnSpPr>
          <p:cNvPr id="15" name="Straight Connector 14"/>
          <p:cNvCxnSpPr>
            <a:stCxn id="4" idx="1"/>
          </p:cNvCxnSpPr>
          <p:nvPr userDrawn="1"/>
        </p:nvCxnSpPr>
        <p:spPr>
          <a:xfrm flipV="1">
            <a:off x="457200" y="6525344"/>
            <a:ext cx="8229600" cy="13569"/>
          </a:xfrm>
          <a:prstGeom prst="line">
            <a:avLst/>
          </a:prstGeom>
          <a:ln w="9525" cap="flat" cmpd="sng" algn="ctr">
            <a:solidFill>
              <a:srgbClr val="70228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6492095" y="6580998"/>
            <a:ext cx="2286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>
                <a:solidFill>
                  <a:srgbClr val="00AEEF"/>
                </a:solidFill>
                <a:latin typeface="Calibri"/>
                <a:cs typeface="Calibri"/>
              </a:rPr>
              <a:t>The Royal College of Midwives </a:t>
            </a:r>
            <a:r>
              <a:rPr lang="en-US" sz="1000" baseline="30000">
                <a:solidFill>
                  <a:srgbClr val="702285"/>
                </a:solidFill>
                <a:latin typeface="Calibri"/>
                <a:cs typeface="Calibri"/>
              </a:rPr>
              <a:t>| </a:t>
            </a:r>
            <a:r>
              <a:rPr lang="en-US" sz="1000" baseline="30000" err="1">
                <a:solidFill>
                  <a:srgbClr val="702285"/>
                </a:solidFill>
                <a:latin typeface="Calibri"/>
                <a:cs typeface="Calibri"/>
              </a:rPr>
              <a:t>www.rcm.org.uk</a:t>
            </a:r>
            <a:endParaRPr lang="en-US" sz="1000" baseline="30000">
              <a:solidFill>
                <a:srgbClr val="702285"/>
              </a:solidFill>
              <a:latin typeface="Calibri"/>
              <a:cs typeface="Calibri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6800" y="260350"/>
            <a:ext cx="457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93A51E-6970-7849-8CE9-BCCA61FB17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Educatio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525963"/>
          </a:xfrm>
        </p:spPr>
        <p:txBody>
          <a:bodyPr>
            <a:normAutofit/>
          </a:bodyPr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stCxn id="4" idx="1"/>
          </p:cNvCxnSpPr>
          <p:nvPr userDrawn="1"/>
        </p:nvCxnSpPr>
        <p:spPr>
          <a:xfrm flipV="1">
            <a:off x="457200" y="6525344"/>
            <a:ext cx="8229600" cy="13569"/>
          </a:xfrm>
          <a:prstGeom prst="line">
            <a:avLst/>
          </a:prstGeom>
          <a:ln w="9525" cap="flat" cmpd="sng" algn="ctr">
            <a:solidFill>
              <a:srgbClr val="FF79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492095" y="6580998"/>
            <a:ext cx="2286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30000">
                <a:solidFill>
                  <a:srgbClr val="00AEEF"/>
                </a:solidFill>
                <a:latin typeface="Calibri"/>
                <a:cs typeface="Calibri"/>
              </a:rPr>
              <a:t>The Royal College of Midwives </a:t>
            </a:r>
            <a:r>
              <a:rPr lang="en-US" sz="1000" baseline="30000">
                <a:solidFill>
                  <a:srgbClr val="00396A"/>
                </a:solidFill>
                <a:latin typeface="Calibri"/>
                <a:cs typeface="Calibri"/>
              </a:rPr>
              <a:t>|</a:t>
            </a:r>
            <a:r>
              <a:rPr lang="en-US" sz="1000" baseline="30000">
                <a:latin typeface="Calibri"/>
                <a:cs typeface="Calibri"/>
              </a:rPr>
              <a:t> </a:t>
            </a:r>
            <a:r>
              <a:rPr lang="en-US" sz="1000" baseline="30000" err="1">
                <a:solidFill>
                  <a:srgbClr val="00396A"/>
                </a:solidFill>
                <a:latin typeface="Calibri"/>
                <a:cs typeface="Calibri"/>
              </a:rPr>
              <a:t>www.rcm.org.uk</a:t>
            </a:r>
            <a:endParaRPr lang="en-US" sz="1000" baseline="30000">
              <a:solidFill>
                <a:srgbClr val="00396A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8700" y="0"/>
            <a:ext cx="495300" cy="879128"/>
          </a:xfrm>
          <a:prstGeom prst="rect">
            <a:avLst/>
          </a:prstGeom>
          <a:solidFill>
            <a:srgbClr val="F9B8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" y="0"/>
            <a:ext cx="8686799" cy="879128"/>
          </a:xfrm>
          <a:prstGeom prst="rect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8686800" y="260350"/>
            <a:ext cx="457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C2694E-47EE-CC45-839C-C62105775136}" type="slidenum"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032"/>
            <a:ext cx="8229600" cy="864096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3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6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CM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_ppt_divider_with 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ucation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_Divider_str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1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FB99-3593-6146-BB53-4F0C5F6C564A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8C676-D4AE-CA4A-B429-CAB3D1CAC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71" r:id="rId4"/>
    <p:sldLayoutId id="2147483672" r:id="rId5"/>
    <p:sldLayoutId id="2147483666" r:id="rId6"/>
    <p:sldLayoutId id="2147483676" r:id="rId7"/>
    <p:sldLayoutId id="2147483651" r:id="rId8"/>
    <p:sldLayoutId id="2147483660" r:id="rId9"/>
    <p:sldLayoutId id="2147483661" r:id="rId10"/>
    <p:sldLayoutId id="2147483662" r:id="rId11"/>
    <p:sldLayoutId id="2147483663" r:id="rId12"/>
    <p:sldLayoutId id="2147483675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learn.solent.ac.uk/mod/book/view.php?id=2750&amp;chapterid=3431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flickr.com/photos/xurble/376588066" TargetMode="Externa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488236"/>
          </a:xfrm>
        </p:spPr>
        <p:txBody>
          <a:bodyPr>
            <a:normAutofit/>
          </a:bodyPr>
          <a:lstStyle/>
          <a:p>
            <a:r>
              <a:rPr lang="en-GB" sz="3200" dirty="0"/>
              <a:t>RCM Health and Safety Representatives briefing: workplace inspections</a:t>
            </a:r>
            <a:br>
              <a:rPr lang="en-GB" sz="2400" dirty="0"/>
            </a:br>
            <a:r>
              <a:rPr lang="en-GB" sz="2400" dirty="0"/>
              <a:t>Alice Sorby, Employment Relations Advisor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F76C0-8224-4017-A56F-3816D60F7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926" y="1112856"/>
            <a:ext cx="7302011" cy="2675002"/>
          </a:xfrm>
        </p:spPr>
        <p:txBody>
          <a:bodyPr/>
          <a:lstStyle/>
          <a:p>
            <a:pPr fontAlgn="base">
              <a:lnSpc>
                <a:spcPct val="107000"/>
              </a:lnSpc>
              <a:spcAft>
                <a:spcPts val="1125"/>
              </a:spcAft>
            </a:pPr>
            <a:r>
              <a:rPr lang="en-GB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you have union-appointed health and safety representatives or representatives elected by employees in your workplace, then you have a duty to: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let them have time with pay during their normal working hours as is necessary to carry out their functions.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let them have time with pay as is necessary to be trained to perform their functions, as reasonable in the circumstances</a:t>
            </a:r>
            <a:r>
              <a:rPr lang="en-GB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C0A8C9-6779-4739-9417-445A4BD5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off to carry out your duties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BA861D-2D18-42CE-A844-AD58A98FA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860" y="3642964"/>
            <a:ext cx="1981214" cy="757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6D942B-EBF7-45E9-8AFB-5F1B719D3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323" y="5037744"/>
            <a:ext cx="2486043" cy="1190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E1FD1D-3950-48B2-8A17-19D8A06AA99A}"/>
              </a:ext>
            </a:extLst>
          </p:cNvPr>
          <p:cNvSpPr txBox="1"/>
          <p:nvPr/>
        </p:nvSpPr>
        <p:spPr>
          <a:xfrm>
            <a:off x="898634" y="4709731"/>
            <a:ext cx="651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 should maintain the focus on safety and wellbeing, so staff feel supported and able to deliver care to patients.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ECBD78-9957-4A7F-AA32-74E500B37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3"/>
    </mc:Choice>
    <mc:Fallback xmlns="">
      <p:transition spd="slow" advTm="11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E13931-E513-41E9-B64C-17817DEC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should you carry out a workplace inspection?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3D0515-D2DD-4501-AE08-9267D7EBF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95" y="1004963"/>
            <a:ext cx="8135105" cy="3052837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workplace has not been inspected for three months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has been a substantial change in work conditions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has been a notifiable accident, illness or dangerous occurrence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information becomes available relevant to the hazards in the workplace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member complains about health and safety in the workplace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safety representative believes there is a potential hazard that should be investigated.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89F1A5-6B08-4FC6-876A-92E63B303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F199F4-6D2C-45CD-8CC9-1C66A58B6D9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333850" y="3657599"/>
            <a:ext cx="6191075" cy="28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43"/>
    </mc:Choice>
    <mc:Fallback xmlns="">
      <p:transition spd="slow" advTm="30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832F8-F52B-449F-975B-C333F285F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0000"/>
            <a:ext cx="3813464" cy="45259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Asbestos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Cleanliness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Electrical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Fire precautions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aid, accidents, illnesses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Gas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Lifting and manual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63E5D-E324-42EF-8486-E5488A4A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Inspection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561AF7-FE7C-43C1-B966-FAF924AA8257}"/>
              </a:ext>
            </a:extLst>
          </p:cNvPr>
          <p:cNvSpPr txBox="1">
            <a:spLocks/>
          </p:cNvSpPr>
          <p:nvPr/>
        </p:nvSpPr>
        <p:spPr>
          <a:xfrm>
            <a:off x="4646177" y="3429000"/>
            <a:ext cx="3813464" cy="302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Machinery and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Overcrowding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Protective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Slips, trips and 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Toilets, wash and rest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Ventilation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024FCBD-F2A2-4F17-9733-76D877E5E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72000" y="1014625"/>
            <a:ext cx="3175000" cy="2108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0FAEBA-077A-4F11-AE28-C866F9DD2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48"/>
    </mc:Choice>
    <mc:Fallback xmlns="">
      <p:transition spd="slow" advTm="25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icycle, light, table&#10;&#10;Description automatically generated">
            <a:extLst>
              <a:ext uri="{FF2B5EF4-FFF2-40B4-BE49-F238E27FC236}">
                <a16:creationId xmlns:a16="http://schemas.microsoft.com/office/drawing/2014/main" id="{0CDF721C-8FA9-4183-9096-8B598A561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07079" y="1019355"/>
            <a:ext cx="5367068" cy="53670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F80557-FE5C-4B5F-AC48-7DAD30D6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8"/>
    </mc:Choice>
    <mc:Fallback xmlns="">
      <p:transition spd="slow" advTm="1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4385E36FB6274DB4C2F1463BABE9D5" ma:contentTypeVersion="4" ma:contentTypeDescription="Create a new document." ma:contentTypeScope="" ma:versionID="f9af72fc6073bd38165a683fbe544b59">
  <xsd:schema xmlns:xsd="http://www.w3.org/2001/XMLSchema" xmlns:xs="http://www.w3.org/2001/XMLSchema" xmlns:p="http://schemas.microsoft.com/office/2006/metadata/properties" xmlns:ns2="c585b8e0-e31e-46b1-bbd5-1d4881042337" targetNamespace="http://schemas.microsoft.com/office/2006/metadata/properties" ma:root="true" ma:fieldsID="1c81cce299d259858b84556eeba6fafb" ns2:_="">
    <xsd:import namespace="c585b8e0-e31e-46b1-bbd5-1d48810423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5b8e0-e31e-46b1-bbd5-1d4881042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87F173-E5DE-4490-9F7A-844BB9A28E16}">
  <ds:schemaRefs>
    <ds:schemaRef ds:uri="c585b8e0-e31e-46b1-bbd5-1d48810423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80667D7-B122-4D7A-A391-495C4BA837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84FE2F-D1B3-4F8D-8808-A43EB1AA4D2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585b8e0-e31e-46b1-bbd5-1d488104233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On-screen Show (4:3)</PresentationFormat>
  <Paragraphs>36</Paragraphs>
  <Slides>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Symbol</vt:lpstr>
      <vt:lpstr>Office Theme</vt:lpstr>
      <vt:lpstr>RCM Health and Safety Representatives briefing: workplace inspections Alice Sorby, Employment Relations Advisor</vt:lpstr>
      <vt:lpstr>Time off to carry out your duties</vt:lpstr>
      <vt:lpstr>When should you carry out a workplace inspection?</vt:lpstr>
      <vt:lpstr>Inspection checklist</vt:lpstr>
      <vt:lpstr>PowerPoint Presentation</vt:lpstr>
    </vt:vector>
  </TitlesOfParts>
  <Company>Brand Fusion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RCM Presentation Template</dc:title>
  <dc:creator>Maskie Maskall</dc:creator>
  <cp:lastModifiedBy>Emma Barr</cp:lastModifiedBy>
  <cp:revision>16</cp:revision>
  <dcterms:created xsi:type="dcterms:W3CDTF">2015-12-04T14:05:15Z</dcterms:created>
  <dcterms:modified xsi:type="dcterms:W3CDTF">2021-01-26T13:57:37Z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0x010100AF4385E36FB6274DB4C2F1463BABE9D5</vt:lpwstr>
  </property>
</Properties>
</file>