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C1406-9098-4FC2-8C02-FFFBD0C94F64}" v="7" dt="2021-01-26T11:02:56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arr" userId="dbd6be6c-16cd-4311-8303-375488553fad" providerId="ADAL" clId="{411C1406-9098-4FC2-8C02-FFFBD0C94F64}"/>
    <pc:docChg chg="custSel modSld modShowInfo">
      <pc:chgData name="Emma Barr" userId="dbd6be6c-16cd-4311-8303-375488553fad" providerId="ADAL" clId="{411C1406-9098-4FC2-8C02-FFFBD0C94F64}" dt="2021-01-26T11:02:48.479" v="14" actId="3626"/>
      <pc:docMkLst>
        <pc:docMk/>
      </pc:docMkLst>
      <pc:sldChg chg="modSp mod">
        <pc:chgData name="Emma Barr" userId="dbd6be6c-16cd-4311-8303-375488553fad" providerId="ADAL" clId="{411C1406-9098-4FC2-8C02-FFFBD0C94F64}" dt="2021-01-26T11:01:43.915" v="12" actId="113"/>
        <pc:sldMkLst>
          <pc:docMk/>
          <pc:sldMk cId="2755407048" sldId="261"/>
        </pc:sldMkLst>
        <pc:spChg chg="mod">
          <ac:chgData name="Emma Barr" userId="dbd6be6c-16cd-4311-8303-375488553fad" providerId="ADAL" clId="{411C1406-9098-4FC2-8C02-FFFBD0C94F64}" dt="2021-01-26T11:01:43.915" v="12" actId="113"/>
          <ac:spMkLst>
            <pc:docMk/>
            <pc:sldMk cId="2755407048" sldId="261"/>
            <ac:spMk id="2" creationId="{75BBDB7A-3E33-4F80-9ABA-48D9D3931707}"/>
          </ac:spMkLst>
        </pc:spChg>
      </pc:sldChg>
      <pc:sldChg chg="modSp mod">
        <pc:chgData name="Emma Barr" userId="dbd6be6c-16cd-4311-8303-375488553fad" providerId="ADAL" clId="{411C1406-9098-4FC2-8C02-FFFBD0C94F64}" dt="2021-01-26T11:02:48.479" v="14" actId="3626"/>
        <pc:sldMkLst>
          <pc:docMk/>
          <pc:sldMk cId="1888743215" sldId="262"/>
        </pc:sldMkLst>
        <pc:spChg chg="mod">
          <ac:chgData name="Emma Barr" userId="dbd6be6c-16cd-4311-8303-375488553fad" providerId="ADAL" clId="{411C1406-9098-4FC2-8C02-FFFBD0C94F64}" dt="2021-01-26T11:02:48.479" v="14" actId="3626"/>
          <ac:spMkLst>
            <pc:docMk/>
            <pc:sldMk cId="1888743215" sldId="262"/>
            <ac:spMk id="2" creationId="{A3EACDD8-DA99-47C7-8F50-5DA54B0529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Workplace Representativ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1531600" y="0"/>
            <a:ext cx="660400" cy="879128"/>
          </a:xfrm>
          <a:prstGeom prst="rect">
            <a:avLst/>
          </a:prstGeom>
          <a:solidFill>
            <a:srgbClr val="AA5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0001"/>
            <a:ext cx="10972800" cy="4525963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FB99-3593-6146-BB53-4F0C5F6C564A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" y="0"/>
            <a:ext cx="11582399" cy="879128"/>
          </a:xfrm>
          <a:prstGeom prst="rect">
            <a:avLst/>
          </a:prstGeom>
          <a:solidFill>
            <a:srgbClr val="7127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32"/>
            <a:ext cx="10972800" cy="864096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cxnSp>
        <p:nvCxnSpPr>
          <p:cNvPr id="15" name="Straight Connector 14"/>
          <p:cNvCxnSpPr>
            <a:stCxn id="4" idx="1"/>
          </p:cNvCxnSpPr>
          <p:nvPr userDrawn="1"/>
        </p:nvCxnSpPr>
        <p:spPr>
          <a:xfrm flipV="1">
            <a:off x="609600" y="6525345"/>
            <a:ext cx="10972800" cy="13569"/>
          </a:xfrm>
          <a:prstGeom prst="line">
            <a:avLst/>
          </a:prstGeom>
          <a:ln w="9525" cap="flat" cmpd="sng" algn="ctr">
            <a:solidFill>
              <a:srgbClr val="71273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656127" y="6580999"/>
            <a:ext cx="30480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30000">
                <a:solidFill>
                  <a:srgbClr val="00AEEF"/>
                </a:solidFill>
                <a:latin typeface="Calibri"/>
                <a:cs typeface="Calibri"/>
              </a:rPr>
              <a:t>The Royal College of Midwives </a:t>
            </a:r>
            <a:r>
              <a:rPr lang="en-US" sz="1000" baseline="30000">
                <a:solidFill>
                  <a:srgbClr val="71273D"/>
                </a:solidFill>
                <a:latin typeface="Calibri"/>
                <a:cs typeface="Calibri"/>
              </a:rPr>
              <a:t>| </a:t>
            </a:r>
            <a:r>
              <a:rPr lang="en-US" sz="1000" baseline="30000" err="1">
                <a:solidFill>
                  <a:srgbClr val="71273D"/>
                </a:solidFill>
                <a:latin typeface="Calibri"/>
                <a:cs typeface="Calibri"/>
              </a:rPr>
              <a:t>www.rcm.org.uk</a:t>
            </a:r>
            <a:endParaRPr lang="en-US" sz="1000" baseline="30000">
              <a:solidFill>
                <a:srgbClr val="71273D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82400" y="260350"/>
            <a:ext cx="6096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3A51E-6970-7849-8CE9-BCCA61FB17B5}" type="slidenum">
              <a:rPr sz="1700"/>
              <a:t>‹#›</a:t>
            </a:fld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02980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rkplace_Representative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 Red Divider Str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179638"/>
            <a:ext cx="109728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FB99-3593-6146-BB53-4F0C5F6C564A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8C676-D4AE-CA4A-B429-CAB3D1CAC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gov.uk/guidance/nhs-test-and-trace-workplace-guidance" TargetMode="External"/><Relationship Id="rId5" Type="http://schemas.openxmlformats.org/officeDocument/2006/relationships/hyperlink" Target="https://www.rcm.org.uk/media/3900/home-visit-guidance-for-midwives.pdf" TargetMode="External"/><Relationship Id="rId4" Type="http://schemas.openxmlformats.org/officeDocument/2006/relationships/hyperlink" Target="https://www.rcm.org.uk/media/4410/ppe-know-your-rights-nov-2020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hse.gov.uk/workers/employers.htm" TargetMode="External"/><Relationship Id="rId5" Type="http://schemas.openxmlformats.org/officeDocument/2006/relationships/hyperlink" Target="https://www.england.nhs.uk/coronavirus/wp-content/uploads/sites/52/2020/12/C0961-Supporting-pregnant-women-using-maternity-services-during-the-coronavirus-pandemic-actions-for-NHS-provi.pdf" TargetMode="External"/><Relationship Id="rId4" Type="http://schemas.openxmlformats.org/officeDocument/2006/relationships/hyperlink" Target="https://www.rcm.org.uk/birth-partners-and-visito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179638"/>
            <a:ext cx="8229600" cy="1488236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RCM Health and Safety Representatives </a:t>
            </a:r>
            <a:br>
              <a:rPr lang="en-GB" sz="3200" dirty="0"/>
            </a:br>
            <a:r>
              <a:rPr lang="en-GB" sz="3200" dirty="0"/>
              <a:t>Covid 19 update Resources Links.</a:t>
            </a:r>
            <a:br>
              <a:rPr lang="en-GB" sz="3200" dirty="0"/>
            </a:br>
            <a:r>
              <a:rPr lang="en-GB" sz="3200" dirty="0"/>
              <a:t>26/01/2021 </a:t>
            </a:r>
            <a:br>
              <a:rPr lang="en-GB" sz="3200" dirty="0"/>
            </a:br>
            <a:r>
              <a:rPr lang="en-GB" sz="3200" dirty="0"/>
              <a:t>Lesley Wood – RCM Regional Officer</a:t>
            </a:r>
            <a:endParaRPr lang="en-US" sz="24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747477-7F5A-4E70-8043-235741368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5"/>
    </mc:Choice>
    <mc:Fallback xmlns="">
      <p:transition spd="slow" advTm="13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BBDB7A-3E33-4F80-9ABA-48D9D3931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63" y="1484288"/>
            <a:ext cx="11496137" cy="4525963"/>
          </a:xfrm>
        </p:spPr>
        <p:txBody>
          <a:bodyPr>
            <a:normAutofit/>
          </a:bodyPr>
          <a:lstStyle/>
          <a:p>
            <a:r>
              <a:rPr lang="en-GB" b="1" dirty="0"/>
              <a:t>Know your rights and responsibilities at work</a:t>
            </a:r>
          </a:p>
          <a:p>
            <a:r>
              <a:rPr lang="en-GB" dirty="0">
                <a:solidFill>
                  <a:srgbClr val="0000FF"/>
                </a:solidFill>
                <a:hlinkClick r:id="rId4"/>
              </a:rPr>
              <a:t>https://www.rcm.org.uk/media/4410/ppe-know-your-rights-nov-2020.pdf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Quarantine guidance</a:t>
            </a:r>
          </a:p>
          <a:p>
            <a:r>
              <a:rPr lang="en-GB" dirty="0">
                <a:solidFill>
                  <a:srgbClr val="0000FF"/>
                </a:solidFill>
                <a:hlinkClick r:id="rId5"/>
              </a:rPr>
              <a:t>https://www.nhsemployers.org/news/2021/01/updated-staff-council-quarantine-guidance</a:t>
            </a:r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en-GB" b="1" dirty="0"/>
              <a:t>Keeping Midwives safe</a:t>
            </a:r>
          </a:p>
          <a:p>
            <a:r>
              <a:rPr lang="en-GB" dirty="0">
                <a:solidFill>
                  <a:srgbClr val="0000FF"/>
                </a:solidFill>
                <a:hlinkClick r:id="rId5"/>
              </a:rPr>
              <a:t>https://www.rcm.org.uk/media/3900/home-visit-guidance-for-midwives.pdf</a:t>
            </a:r>
            <a:endParaRPr lang="en-GB" dirty="0"/>
          </a:p>
          <a:p>
            <a:endParaRPr lang="en-GB" dirty="0">
              <a:solidFill>
                <a:srgbClr val="0000FF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dirty="0">
              <a:solidFill>
                <a:srgbClr val="0000FF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dirty="0"/>
              <a:t>Test &amp; Trace in the workplace</a:t>
            </a:r>
            <a:endParaRPr lang="en-GB" b="1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https://www.gov.uk/guidance/nhs-test-and-trace-workplace-guidance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1A6101-81DB-450E-9A61-81869443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 links </a:t>
            </a:r>
          </a:p>
        </p:txBody>
      </p:sp>
      <p:pic>
        <p:nvPicPr>
          <p:cNvPr id="1026" name="Picture 2" descr="Related Links - Herbal Clinic - Swansea">
            <a:extLst>
              <a:ext uri="{FF2B5EF4-FFF2-40B4-BE49-F238E27FC236}">
                <a16:creationId xmlns:a16="http://schemas.microsoft.com/office/drawing/2014/main" id="{3EC3D7C2-60B2-474E-86B0-FADD40A5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27" y="661357"/>
            <a:ext cx="4249948" cy="42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C90739A-13F4-4ABC-B34B-88B20DC07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27"/>
    </mc:Choice>
    <mc:Fallback xmlns="">
      <p:transition spd="slow" advTm="35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EACDD8-DA99-47C7-8F50-5DA54B052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1540"/>
            <a:ext cx="9397042" cy="4525963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RCM Website all information FAQ’s</a:t>
            </a:r>
            <a:r>
              <a:rPr lang="en-GB" dirty="0"/>
              <a:t>:</a:t>
            </a:r>
          </a:p>
          <a:p>
            <a:r>
              <a:rPr lang="en-GB" dirty="0">
                <a:solidFill>
                  <a:srgbClr val="0000FF"/>
                </a:solidFill>
                <a:hlinkClick r:id="rId4"/>
              </a:rPr>
              <a:t>https://www.rcm.org.uk/birth-partners-and-visitors/</a:t>
            </a:r>
            <a:endParaRPr lang="en-GB" dirty="0">
              <a:solidFill>
                <a:srgbClr val="0000FF"/>
              </a:solidFill>
            </a:endParaRPr>
          </a:p>
          <a:p>
            <a:r>
              <a:rPr lang="en-GB" b="1" dirty="0"/>
              <a:t>New Guidelines published by NHSEI on 14</a:t>
            </a:r>
            <a:r>
              <a:rPr lang="en-GB" b="1" baseline="30000" dirty="0"/>
              <a:t>th</a:t>
            </a:r>
            <a:r>
              <a:rPr lang="en-GB" b="1" dirty="0"/>
              <a:t> December 2020.:</a:t>
            </a:r>
          </a:p>
          <a:p>
            <a:r>
              <a:rPr lang="en-GB" dirty="0">
                <a:solidFill>
                  <a:srgbClr val="0000FF"/>
                </a:solidFill>
                <a:hlinkClick r:id="rId5"/>
              </a:rPr>
              <a:t>https://www.england.nhs.uk/coronavirus/wp-content/uploads/sites/52/2020/12/C0961-Supporting-pregnant-women-using-maternity-services-during-the-coronavirus-pandemic-actions-for-NHS-provi.pdf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RCM Workplace Reps: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Get involved in Risk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Obtain evidence ask members to share their stories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Raise concerns/issues with Visiting, PPE, Social distancing in writing to the Line manager in the first instance then may need to involve the Head of Midwifery or service , Trust Health and Safety Officer and the Infection control lead. Continue to record and provide responses in writing contact Steward and Regional Officer if no satisfactory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Information about The employers and employees responsibilities can be found on the Health &amp; Safety Executive  website :</a:t>
            </a:r>
            <a:r>
              <a:rPr lang="en-GB" dirty="0">
                <a:hlinkClick r:id="rId6"/>
              </a:rPr>
              <a:t>https://www.hse.gov.uk/workers/employers.htm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379839-051B-44BD-A328-50253A13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Visiting Information Links</a:t>
            </a:r>
          </a:p>
        </p:txBody>
      </p:sp>
      <p:pic>
        <p:nvPicPr>
          <p:cNvPr id="2050" name="Picture 2" descr="Health and Safety Executive - Wikipedia">
            <a:extLst>
              <a:ext uri="{FF2B5EF4-FFF2-40B4-BE49-F238E27FC236}">
                <a16:creationId xmlns:a16="http://schemas.microsoft.com/office/drawing/2014/main" id="{1F7DE9DA-C33F-4BFF-A820-E366EED8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69" y="4577751"/>
            <a:ext cx="2095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AE4A750-B501-4164-AE73-FC6E1BBFE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26"/>
    </mc:Choice>
    <mc:Fallback xmlns="">
      <p:transition spd="slow" advTm="104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25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RCM Health and Safety Representatives  Covid 19 update Resources Links. 26/01/2021  Lesley Wood – RCM Regional Officer</vt:lpstr>
      <vt:lpstr>Resource links </vt:lpstr>
      <vt:lpstr>Visiting Information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RCM Health and Safety Representatives  Covid 19 update “Know your rights”  26/01/2021  Lesley Wood – RCM Regional Officer</dc:title>
  <dc:creator>Lesley Wood</dc:creator>
  <cp:lastModifiedBy>Emma Barr</cp:lastModifiedBy>
  <cp:revision>2</cp:revision>
  <dcterms:created xsi:type="dcterms:W3CDTF">2021-01-25T11:26:38Z</dcterms:created>
  <dcterms:modified xsi:type="dcterms:W3CDTF">2021-01-26T11:03:00Z</dcterms:modified>
</cp:coreProperties>
</file>